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4"/>
  </p:notesMasterIdLst>
  <p:handoutMasterIdLst>
    <p:handoutMasterId r:id="rId35"/>
  </p:handoutMasterIdLst>
  <p:sldIdLst>
    <p:sldId id="257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1">
          <p15:clr>
            <a:srgbClr val="A4A3A4"/>
          </p15:clr>
        </p15:guide>
        <p15:guide id="2" orient="horz" pos="708">
          <p15:clr>
            <a:srgbClr val="A4A3A4"/>
          </p15:clr>
        </p15:guide>
        <p15:guide id="3" pos="5488">
          <p15:clr>
            <a:srgbClr val="A4A3A4"/>
          </p15:clr>
        </p15:guide>
        <p15:guide id="4" pos="2549">
          <p15:clr>
            <a:srgbClr val="A4A3A4"/>
          </p15:clr>
        </p15:guide>
        <p15:guide id="5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2361"/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  <a:p>
            <a:endParaRPr lang="en-US">
              <a:ea typeface="ＭＳ Ｐゴシック" charset="0"/>
            </a:endParaRPr>
          </a:p>
          <a:p>
            <a:endParaRPr lang="en-US">
              <a:ea typeface="ＭＳ Ｐゴシック" charset="0"/>
            </a:endParaRPr>
          </a:p>
        </p:txBody>
      </p:sp>
      <p:sp>
        <p:nvSpPr>
          <p:cNvPr id="35844" name="Slide Image Placeholder 10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2355252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The planned value (PV) is the value in the plan.</a:t>
            </a:r>
          </a:p>
          <a:p>
            <a:r>
              <a:rPr lang="en-US">
                <a:ea typeface="ＭＳ Ｐゴシック" charset="0"/>
              </a:rPr>
              <a:t>This value is earned (EV) only on task completion.</a:t>
            </a:r>
          </a:p>
          <a:p>
            <a:r>
              <a:rPr lang="en-US">
                <a:ea typeface="ＭＳ Ｐゴシック" charset="0"/>
              </a:rPr>
              <a:t>The plan hours are the estimated available task hours for that week.</a:t>
            </a:r>
          </a:p>
          <a:p>
            <a:endParaRPr lang="en-US">
              <a:ea typeface="ＭＳ Ｐゴシック" charset="0"/>
            </a:endParaRPr>
          </a:p>
        </p:txBody>
      </p:sp>
      <p:sp>
        <p:nvSpPr>
          <p:cNvPr id="45060" name="Slide Image Placeholder 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1262511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608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841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  <a:p>
            <a:endParaRPr lang="en-US">
              <a:ea typeface="ＭＳ Ｐゴシック" charset="0"/>
            </a:endParaRPr>
          </a:p>
        </p:txBody>
      </p:sp>
      <p:sp>
        <p:nvSpPr>
          <p:cNvPr id="47108" name="Slide Image Placeholder 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3162817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813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88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9155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6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2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0179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80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684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120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954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2227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251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325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36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4275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6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462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36867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8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169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Ask the students to close their laptops since the answers to the questions are on the following slides.</a:t>
            </a:r>
          </a:p>
        </p:txBody>
      </p:sp>
      <p:sp>
        <p:nvSpPr>
          <p:cNvPr id="55300" name="Slide Image Placeholder 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5758569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632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796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7347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8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7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837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302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59395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6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661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0419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20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0209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144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390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2467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9683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349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9424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4515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6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967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3789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1120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5539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40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40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6656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7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DO THIS ON THE WHITE BOARD:</a:t>
            </a:r>
          </a:p>
          <a:p>
            <a:r>
              <a:rPr lang="en-US">
                <a:ea typeface="ＭＳ Ｐゴシック" charset="0"/>
              </a:rPr>
              <a:t>A good plan:</a:t>
            </a:r>
          </a:p>
          <a:p>
            <a:r>
              <a:rPr lang="en-US">
                <a:ea typeface="ＭＳ Ｐゴシック" charset="0"/>
              </a:rPr>
              <a:t>Lists all tasks that need to be completed.</a:t>
            </a:r>
          </a:p>
          <a:p>
            <a:r>
              <a:rPr lang="en-US">
                <a:ea typeface="ＭＳ Ｐゴシック" charset="0"/>
              </a:rPr>
              <a:t>Uses estimates based on historical data.</a:t>
            </a:r>
          </a:p>
          <a:p>
            <a:r>
              <a:rPr lang="en-US">
                <a:ea typeface="ＭＳ Ｐゴシック" charset="0"/>
              </a:rPr>
              <a:t>Is based on available project hours.</a:t>
            </a:r>
          </a:p>
          <a:p>
            <a:r>
              <a:rPr lang="en-US">
                <a:ea typeface="ＭＳ Ｐゴシック" charset="0"/>
              </a:rPr>
              <a:t>Can be used to understand the impact of changes.</a:t>
            </a:r>
          </a:p>
          <a:p>
            <a:r>
              <a:rPr lang="en-US">
                <a:ea typeface="ＭＳ Ｐゴシック" charset="0"/>
              </a:rPr>
              <a:t>Is used to guide the developer</a:t>
            </a:r>
            <a:r>
              <a:rPr lang="ja-JP" altLang="en-US">
                <a:ea typeface="ＭＳ Ｐゴシック" charset="0"/>
              </a:rPr>
              <a:t>’</a:t>
            </a:r>
            <a:r>
              <a:rPr lang="en-US">
                <a:ea typeface="ＭＳ Ｐゴシック" charset="0"/>
              </a:rPr>
              <a:t>s work every day.</a:t>
            </a:r>
          </a:p>
          <a:p>
            <a:r>
              <a:rPr lang="en-US">
                <a:ea typeface="ＭＳ Ｐゴシック" charset="0"/>
              </a:rPr>
              <a:t>Allows the developer to easily evaluate how far along he or she is in the plan.</a:t>
            </a:r>
          </a:p>
          <a:p>
            <a:r>
              <a:rPr lang="en-US">
                <a:ea typeface="ＭＳ Ｐゴシック" charset="0"/>
              </a:rPr>
              <a:t>Allows the developer to easily and regularly project a completion date.</a:t>
            </a:r>
          </a:p>
        </p:txBody>
      </p:sp>
      <p:sp>
        <p:nvSpPr>
          <p:cNvPr id="38916" name="Slide Image Placeholder 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206427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39939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047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0963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4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570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1987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173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3011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2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516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9218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9218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© 2012 Carnegie Mellon University</a:t>
            </a:r>
          </a:p>
          <a:p>
            <a:r>
              <a:rPr lang="en-US"/>
              <a:t>  </a:t>
            </a:r>
          </a:p>
        </p:txBody>
      </p:sp>
      <p:sp>
        <p:nvSpPr>
          <p:cNvPr id="44035" name="Slide Image Placeholder 4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Notes Placeholder 5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995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5605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86752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201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51624434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642725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04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8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L4 Schedule Planning </a:t>
            </a:r>
            <a:b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Tracking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3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91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7117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1698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48646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10828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L4 Schedule Planning </a:t>
            </a:r>
            <a:b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Tracking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147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98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1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4" r:id="rId22"/>
    <p:sldLayoutId id="2147483675" r:id="rId23"/>
    <p:sldLayoutId id="2147483682" r:id="rId2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81475" y="572611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Fundamentals</a:t>
            </a:r>
            <a:r>
              <a:rPr lang="en-US" sz="2200" dirty="0">
                <a:latin typeface="Arial" charset="0"/>
              </a:rPr>
              <a:t/>
            </a:r>
            <a:br>
              <a:rPr lang="en-US" sz="2200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Schedule </a:t>
            </a:r>
            <a:r>
              <a:rPr lang="en-US" dirty="0">
                <a:latin typeface="Arial" charset="0"/>
              </a:rPr>
              <a:t>Planning and </a:t>
            </a:r>
            <a:r>
              <a:rPr lang="en-US" dirty="0" smtClean="0">
                <a:latin typeface="Arial" charset="0"/>
              </a:rPr>
              <a:t>Tracking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07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Earned Value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The </a:t>
            </a:r>
            <a:r>
              <a:rPr lang="en-US" i="1">
                <a:latin typeface="Arial" charset="0"/>
              </a:rPr>
              <a:t>planned value</a:t>
            </a:r>
            <a:r>
              <a:rPr lang="en-US">
                <a:latin typeface="Arial" charset="0"/>
              </a:rPr>
              <a:t> (PV) for a task is the percent of the total project hours that is planned for that task.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Planned value establishes a common value for each task, regardless of the type of work, which facilitates progress tracking.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When a task is completed, it is assigned an </a:t>
            </a:r>
            <a:r>
              <a:rPr lang="en-US" i="1">
                <a:latin typeface="Arial" charset="0"/>
              </a:rPr>
              <a:t>earned value</a:t>
            </a:r>
            <a:r>
              <a:rPr lang="en-US">
                <a:latin typeface="Arial" charset="0"/>
              </a:rPr>
              <a:t> (EV) that is equal to the planned value for that task (regardless of how many hours it actually took).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Partially completed tasks receive no earned value.</a:t>
            </a:r>
          </a:p>
        </p:txBody>
      </p:sp>
    </p:spTree>
    <p:extLst>
      <p:ext uri="{BB962C8B-B14F-4D97-AF65-F5344CB8AC3E}">
        <p14:creationId xmlns:p14="http://schemas.microsoft.com/office/powerpoint/2010/main" val="9617203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– Planned Value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71475" y="1381125"/>
            <a:ext cx="5092700" cy="24248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lIns="103175" tIns="52382" rIns="103175" bIns="52382">
            <a:spAutoFit/>
          </a:bodyPr>
          <a:lstStyle/>
          <a:p>
            <a:pPr defTabSz="563563" eaLnBrk="0" hangingPunct="0">
              <a:lnSpc>
                <a:spcPct val="90000"/>
              </a:lnSpc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Task	Task	Estimated	Cumulative	Week #	PV	Cumulative</a:t>
            </a:r>
          </a:p>
          <a:p>
            <a:pPr defTabSz="563563" eaLnBrk="0" hangingPunct="0">
              <a:lnSpc>
                <a:spcPct val="90000"/>
              </a:lnSpc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No.	Description	Hrs.	Est. Hrs.			PV</a:t>
            </a:r>
          </a:p>
          <a:p>
            <a:pPr defTabSz="563563" eaLnBrk="0" hangingPunct="0">
              <a:lnSpc>
                <a:spcPct val="90000"/>
              </a:lnSpc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endParaRPr lang="en-US" sz="1100" b="1" dirty="0"/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1	Item 1 DLD	8	8	1	12.7	12.7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2	Item 1 DLDR	4	12	1	6.3	19.0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3	Item</a:t>
            </a:r>
            <a:r>
              <a:rPr lang="en-US" sz="1100" dirty="0"/>
              <a:t> </a:t>
            </a:r>
            <a:r>
              <a:rPr lang="en-US" sz="1100" b="1" dirty="0"/>
              <a:t>1 CODE	10	22	2	15.9	34.9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4	Item</a:t>
            </a:r>
            <a:r>
              <a:rPr lang="en-US" sz="1100" dirty="0"/>
              <a:t> </a:t>
            </a:r>
            <a:r>
              <a:rPr lang="en-US" sz="1100" b="1" dirty="0"/>
              <a:t>1 CR	5	27	2	7.9	42.9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5	Item</a:t>
            </a:r>
            <a:r>
              <a:rPr lang="en-US" sz="1100" dirty="0"/>
              <a:t> </a:t>
            </a:r>
            <a:r>
              <a:rPr lang="en-US" sz="1100" b="1" dirty="0"/>
              <a:t>1 UT	2	29	2	3.2	46.0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6	Item</a:t>
            </a:r>
            <a:r>
              <a:rPr lang="en-US" sz="1100" dirty="0"/>
              <a:t> </a:t>
            </a:r>
            <a:r>
              <a:rPr lang="en-US" sz="1100" b="1" dirty="0"/>
              <a:t>2 DLD	9	38	3	14.3	60.3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7	Item</a:t>
            </a:r>
            <a:r>
              <a:rPr lang="en-US" sz="1100" dirty="0"/>
              <a:t> </a:t>
            </a:r>
            <a:r>
              <a:rPr lang="en-US" sz="1100" b="1" dirty="0"/>
              <a:t>2 DLDR	4	42	3	6.3	66.7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8	Item</a:t>
            </a:r>
            <a:r>
              <a:rPr lang="en-US" sz="1100" dirty="0"/>
              <a:t> </a:t>
            </a:r>
            <a:r>
              <a:rPr lang="en-US" sz="1100" b="1" dirty="0"/>
              <a:t>2 CODE	12	54	4	19.0	85.7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9	Item</a:t>
            </a:r>
            <a:r>
              <a:rPr lang="en-US" sz="1100" dirty="0"/>
              <a:t> </a:t>
            </a:r>
            <a:r>
              <a:rPr lang="en-US" sz="1100" b="1" dirty="0"/>
              <a:t>2 CR	5	59	4	7.9	93.7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10	Item</a:t>
            </a:r>
            <a:r>
              <a:rPr lang="en-US" sz="1100" dirty="0"/>
              <a:t> </a:t>
            </a:r>
            <a:r>
              <a:rPr lang="en-US" sz="1100" b="1" dirty="0"/>
              <a:t>2 UT	3	62	5	4.8	98.4</a:t>
            </a:r>
          </a:p>
          <a:p>
            <a:pPr defTabSz="563563" eaLnBrk="0" hangingPunct="0">
              <a:spcBef>
                <a:spcPct val="0"/>
              </a:spcBef>
              <a:tabLst>
                <a:tab pos="230188" algn="ctr"/>
                <a:tab pos="568325" algn="l"/>
                <a:tab pos="1712913" algn="ctr"/>
                <a:tab pos="2513013" algn="ctr"/>
                <a:tab pos="3311525" algn="ctr"/>
                <a:tab pos="3941763" algn="r"/>
                <a:tab pos="4456113" algn="ctr"/>
              </a:tabLst>
            </a:pPr>
            <a:r>
              <a:rPr lang="en-US" sz="1100" b="1" dirty="0"/>
              <a:t>	11	PM	1	63	5	1.6	100.0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gray">
          <a:xfrm>
            <a:off x="371475" y="4143375"/>
            <a:ext cx="5092700" cy="13716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lIns="0" tIns="0" rIns="0" bIns="0"/>
          <a:lstStyle/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Week	Plan	Cumulative	Task	PV	Cumulative</a:t>
            </a:r>
            <a:br>
              <a:rPr lang="en-US" sz="1050" b="1" dirty="0"/>
            </a:br>
            <a:r>
              <a:rPr lang="en-US" sz="1050" b="1" dirty="0"/>
              <a:t>  	No.	Hours	Plan Hrs.	No.		PV</a:t>
            </a:r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endParaRPr lang="en-US" sz="1050" b="1" dirty="0"/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1	15	15	</a:t>
            </a:r>
            <a:r>
              <a:rPr lang="en-US" sz="1050" b="1" dirty="0" smtClean="0"/>
              <a:t>1,2</a:t>
            </a:r>
            <a:r>
              <a:rPr lang="en-US" sz="1050" b="1" dirty="0"/>
              <a:t>	19.0	19.0</a:t>
            </a:r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2	15	30	</a:t>
            </a:r>
            <a:r>
              <a:rPr lang="en-US" sz="1050" b="1" dirty="0" smtClean="0"/>
              <a:t>3,4,5</a:t>
            </a:r>
            <a:r>
              <a:rPr lang="en-US" sz="1050" b="1" dirty="0"/>
              <a:t>	27.0	46.0</a:t>
            </a:r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3	15	45	</a:t>
            </a:r>
            <a:r>
              <a:rPr lang="en-US" sz="1050" b="1" dirty="0" smtClean="0"/>
              <a:t>6,7</a:t>
            </a:r>
            <a:r>
              <a:rPr lang="en-US" sz="1050" b="1" dirty="0"/>
              <a:t>	20.6	66.7</a:t>
            </a:r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4	15	60	</a:t>
            </a:r>
            <a:r>
              <a:rPr lang="en-US" sz="1050" b="1" dirty="0" smtClean="0"/>
              <a:t>8,9</a:t>
            </a:r>
            <a:r>
              <a:rPr lang="en-US" sz="1050" b="1" dirty="0"/>
              <a:t>	27.0	93.7</a:t>
            </a:r>
          </a:p>
          <a:p>
            <a:pPr>
              <a:spcBef>
                <a:spcPct val="0"/>
              </a:spcBef>
              <a:buSzPct val="70000"/>
              <a:tabLst>
                <a:tab pos="338138" algn="ctr"/>
                <a:tab pos="968375" algn="ctr"/>
                <a:tab pos="1828800" algn="ctr"/>
                <a:tab pos="2630488" algn="ctr"/>
                <a:tab pos="3482975" algn="ctr"/>
                <a:tab pos="4284663" algn="ctr"/>
              </a:tabLst>
            </a:pPr>
            <a:r>
              <a:rPr lang="en-US" sz="1050" b="1" dirty="0"/>
              <a:t>	5	15	75	</a:t>
            </a:r>
            <a:r>
              <a:rPr lang="en-US" sz="1050" b="1" dirty="0" smtClean="0"/>
              <a:t>10,11</a:t>
            </a:r>
            <a:r>
              <a:rPr lang="en-US" sz="1050" b="1" dirty="0"/>
              <a:t>	6.3	100.0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2286000" y="3889375"/>
            <a:ext cx="1263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SCHEDULE PLAN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2462213" y="1123950"/>
            <a:ext cx="9112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TASK PLAN</a:t>
            </a:r>
          </a:p>
        </p:txBody>
      </p:sp>
      <p:grpSp>
        <p:nvGrpSpPr>
          <p:cNvPr id="12295" name="Group 67"/>
          <p:cNvGrpSpPr>
            <a:grpSpLocks/>
          </p:cNvGrpSpPr>
          <p:nvPr/>
        </p:nvGrpSpPr>
        <p:grpSpPr bwMode="auto">
          <a:xfrm>
            <a:off x="5694363" y="1924050"/>
            <a:ext cx="3209925" cy="2497137"/>
            <a:chOff x="3587" y="1471"/>
            <a:chExt cx="2022" cy="1573"/>
          </a:xfrm>
        </p:grpSpPr>
        <p:sp>
          <p:nvSpPr>
            <p:cNvPr id="12306" name="Rectangle 55"/>
            <p:cNvSpPr>
              <a:spLocks noChangeArrowheads="1"/>
            </p:cNvSpPr>
            <p:nvPr/>
          </p:nvSpPr>
          <p:spPr bwMode="auto">
            <a:xfrm>
              <a:off x="3587" y="1631"/>
              <a:ext cx="2022" cy="14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  <p:txBody>
            <a:bodyPr wrap="none" lIns="92309" tIns="46154" rIns="92309" bIns="46154" anchor="ctr"/>
            <a:lstStyle/>
            <a:p>
              <a:endParaRPr lang="en-US"/>
            </a:p>
          </p:txBody>
        </p:sp>
        <p:sp>
          <p:nvSpPr>
            <p:cNvPr id="12307" name="Text Box 5"/>
            <p:cNvSpPr txBox="1">
              <a:spLocks noChangeArrowheads="1"/>
            </p:cNvSpPr>
            <p:nvPr/>
          </p:nvSpPr>
          <p:spPr bwMode="auto">
            <a:xfrm>
              <a:off x="4284" y="1471"/>
              <a:ext cx="79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PLANNED VALUE</a:t>
              </a:r>
            </a:p>
          </p:txBody>
        </p:sp>
        <p:sp>
          <p:nvSpPr>
            <p:cNvPr id="12308" name="Text Box 9"/>
            <p:cNvSpPr txBox="1">
              <a:spLocks noChangeArrowheads="1"/>
            </p:cNvSpPr>
            <p:nvPr/>
          </p:nvSpPr>
          <p:spPr bwMode="auto">
            <a:xfrm rot="-5400000">
              <a:off x="3553" y="2167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PV</a:t>
              </a:r>
            </a:p>
          </p:txBody>
        </p:sp>
        <p:sp>
          <p:nvSpPr>
            <p:cNvPr id="12309" name="Text Box 10"/>
            <p:cNvSpPr txBox="1">
              <a:spLocks noChangeArrowheads="1"/>
            </p:cNvSpPr>
            <p:nvPr/>
          </p:nvSpPr>
          <p:spPr bwMode="auto">
            <a:xfrm>
              <a:off x="4400" y="2890"/>
              <a:ext cx="4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Week No.</a:t>
              </a:r>
            </a:p>
          </p:txBody>
        </p:sp>
        <p:sp>
          <p:nvSpPr>
            <p:cNvPr id="12310" name="Text Box 11"/>
            <p:cNvSpPr txBox="1">
              <a:spLocks noChangeArrowheads="1"/>
            </p:cNvSpPr>
            <p:nvPr/>
          </p:nvSpPr>
          <p:spPr bwMode="auto">
            <a:xfrm>
              <a:off x="3664" y="1755"/>
              <a:ext cx="24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100</a:t>
              </a:r>
            </a:p>
          </p:txBody>
        </p:sp>
        <p:sp>
          <p:nvSpPr>
            <p:cNvPr id="12311" name="Line 12"/>
            <p:cNvSpPr>
              <a:spLocks noChangeShapeType="1"/>
            </p:cNvSpPr>
            <p:nvPr/>
          </p:nvSpPr>
          <p:spPr bwMode="auto">
            <a:xfrm>
              <a:off x="3896" y="1720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2" name="Line 13"/>
            <p:cNvSpPr>
              <a:spLocks noChangeShapeType="1"/>
            </p:cNvSpPr>
            <p:nvPr/>
          </p:nvSpPr>
          <p:spPr bwMode="auto">
            <a:xfrm>
              <a:off x="3800" y="277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3" name="Line 14"/>
            <p:cNvSpPr>
              <a:spLocks noChangeShapeType="1"/>
            </p:cNvSpPr>
            <p:nvPr/>
          </p:nvSpPr>
          <p:spPr bwMode="auto">
            <a:xfrm>
              <a:off x="4184" y="274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4" name="Line 15"/>
            <p:cNvSpPr>
              <a:spLocks noChangeShapeType="1"/>
            </p:cNvSpPr>
            <p:nvPr/>
          </p:nvSpPr>
          <p:spPr bwMode="auto">
            <a:xfrm>
              <a:off x="4468" y="274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5" name="Line 16"/>
            <p:cNvSpPr>
              <a:spLocks noChangeShapeType="1"/>
            </p:cNvSpPr>
            <p:nvPr/>
          </p:nvSpPr>
          <p:spPr bwMode="auto">
            <a:xfrm>
              <a:off x="4760" y="274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6" name="Line 17"/>
            <p:cNvSpPr>
              <a:spLocks noChangeShapeType="1"/>
            </p:cNvSpPr>
            <p:nvPr/>
          </p:nvSpPr>
          <p:spPr bwMode="auto">
            <a:xfrm>
              <a:off x="5052" y="274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7" name="Line 18"/>
            <p:cNvSpPr>
              <a:spLocks noChangeShapeType="1"/>
            </p:cNvSpPr>
            <p:nvPr/>
          </p:nvSpPr>
          <p:spPr bwMode="auto">
            <a:xfrm>
              <a:off x="5342" y="274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18" name="Text Box 19"/>
            <p:cNvSpPr txBox="1">
              <a:spLocks noChangeArrowheads="1"/>
            </p:cNvSpPr>
            <p:nvPr/>
          </p:nvSpPr>
          <p:spPr bwMode="auto">
            <a:xfrm>
              <a:off x="4104" y="27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</a:t>
              </a:r>
            </a:p>
          </p:txBody>
        </p:sp>
        <p:sp>
          <p:nvSpPr>
            <p:cNvPr id="12319" name="Text Box 20"/>
            <p:cNvSpPr txBox="1">
              <a:spLocks noChangeArrowheads="1"/>
            </p:cNvSpPr>
            <p:nvPr/>
          </p:nvSpPr>
          <p:spPr bwMode="auto">
            <a:xfrm>
              <a:off x="4388" y="27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2</a:t>
              </a:r>
            </a:p>
          </p:txBody>
        </p:sp>
        <p:sp>
          <p:nvSpPr>
            <p:cNvPr id="12320" name="Text Box 21"/>
            <p:cNvSpPr txBox="1">
              <a:spLocks noChangeArrowheads="1"/>
            </p:cNvSpPr>
            <p:nvPr/>
          </p:nvSpPr>
          <p:spPr bwMode="auto">
            <a:xfrm>
              <a:off x="4680" y="27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3</a:t>
              </a:r>
            </a:p>
          </p:txBody>
        </p:sp>
        <p:sp>
          <p:nvSpPr>
            <p:cNvPr id="12321" name="Text Box 22"/>
            <p:cNvSpPr txBox="1">
              <a:spLocks noChangeArrowheads="1"/>
            </p:cNvSpPr>
            <p:nvPr/>
          </p:nvSpPr>
          <p:spPr bwMode="auto">
            <a:xfrm>
              <a:off x="4972" y="27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4</a:t>
              </a:r>
            </a:p>
          </p:txBody>
        </p:sp>
        <p:sp>
          <p:nvSpPr>
            <p:cNvPr id="12322" name="Text Box 23"/>
            <p:cNvSpPr txBox="1">
              <a:spLocks noChangeArrowheads="1"/>
            </p:cNvSpPr>
            <p:nvPr/>
          </p:nvSpPr>
          <p:spPr bwMode="auto">
            <a:xfrm>
              <a:off x="5262" y="27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5</a:t>
              </a:r>
            </a:p>
          </p:txBody>
        </p:sp>
        <p:sp>
          <p:nvSpPr>
            <p:cNvPr id="12323" name="Line 24"/>
            <p:cNvSpPr>
              <a:spLocks noChangeShapeType="1"/>
            </p:cNvSpPr>
            <p:nvPr/>
          </p:nvSpPr>
          <p:spPr bwMode="auto">
            <a:xfrm>
              <a:off x="3816" y="277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4" name="Line 25"/>
            <p:cNvSpPr>
              <a:spLocks noChangeShapeType="1"/>
            </p:cNvSpPr>
            <p:nvPr/>
          </p:nvSpPr>
          <p:spPr bwMode="auto">
            <a:xfrm>
              <a:off x="3866" y="2590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5" name="Line 26"/>
            <p:cNvSpPr>
              <a:spLocks noChangeShapeType="1"/>
            </p:cNvSpPr>
            <p:nvPr/>
          </p:nvSpPr>
          <p:spPr bwMode="auto">
            <a:xfrm>
              <a:off x="3866" y="2684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6" name="Line 27"/>
            <p:cNvSpPr>
              <a:spLocks noChangeShapeType="1"/>
            </p:cNvSpPr>
            <p:nvPr/>
          </p:nvSpPr>
          <p:spPr bwMode="auto">
            <a:xfrm>
              <a:off x="3866" y="239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7" name="Line 28"/>
            <p:cNvSpPr>
              <a:spLocks noChangeShapeType="1"/>
            </p:cNvSpPr>
            <p:nvPr/>
          </p:nvSpPr>
          <p:spPr bwMode="auto">
            <a:xfrm>
              <a:off x="3866" y="249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8" name="Line 29"/>
            <p:cNvSpPr>
              <a:spLocks noChangeShapeType="1"/>
            </p:cNvSpPr>
            <p:nvPr/>
          </p:nvSpPr>
          <p:spPr bwMode="auto">
            <a:xfrm>
              <a:off x="3866" y="2210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29" name="Line 30"/>
            <p:cNvSpPr>
              <a:spLocks noChangeShapeType="1"/>
            </p:cNvSpPr>
            <p:nvPr/>
          </p:nvSpPr>
          <p:spPr bwMode="auto">
            <a:xfrm>
              <a:off x="3866" y="2304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30" name="Line 31"/>
            <p:cNvSpPr>
              <a:spLocks noChangeShapeType="1"/>
            </p:cNvSpPr>
            <p:nvPr/>
          </p:nvSpPr>
          <p:spPr bwMode="auto">
            <a:xfrm>
              <a:off x="3866" y="201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31" name="Line 32"/>
            <p:cNvSpPr>
              <a:spLocks noChangeShapeType="1"/>
            </p:cNvSpPr>
            <p:nvPr/>
          </p:nvSpPr>
          <p:spPr bwMode="auto">
            <a:xfrm>
              <a:off x="3866" y="211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32" name="Line 33"/>
            <p:cNvSpPr>
              <a:spLocks noChangeShapeType="1"/>
            </p:cNvSpPr>
            <p:nvPr/>
          </p:nvSpPr>
          <p:spPr bwMode="auto">
            <a:xfrm>
              <a:off x="3866" y="182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33" name="Line 34"/>
            <p:cNvSpPr>
              <a:spLocks noChangeShapeType="1"/>
            </p:cNvSpPr>
            <p:nvPr/>
          </p:nvSpPr>
          <p:spPr bwMode="auto">
            <a:xfrm>
              <a:off x="3866" y="192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34" name="Text Box 35"/>
            <p:cNvSpPr txBox="1">
              <a:spLocks noChangeArrowheads="1"/>
            </p:cNvSpPr>
            <p:nvPr/>
          </p:nvSpPr>
          <p:spPr bwMode="auto">
            <a:xfrm>
              <a:off x="3708" y="2611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10</a:t>
              </a:r>
            </a:p>
          </p:txBody>
        </p:sp>
        <p:sp>
          <p:nvSpPr>
            <p:cNvPr id="12335" name="Text Box 36"/>
            <p:cNvSpPr txBox="1">
              <a:spLocks noChangeArrowheads="1"/>
            </p:cNvSpPr>
            <p:nvPr/>
          </p:nvSpPr>
          <p:spPr bwMode="auto">
            <a:xfrm>
              <a:off x="3708" y="2510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20</a:t>
              </a:r>
            </a:p>
          </p:txBody>
        </p:sp>
        <p:sp>
          <p:nvSpPr>
            <p:cNvPr id="12336" name="Text Box 37"/>
            <p:cNvSpPr txBox="1">
              <a:spLocks noChangeArrowheads="1"/>
            </p:cNvSpPr>
            <p:nvPr/>
          </p:nvSpPr>
          <p:spPr bwMode="auto">
            <a:xfrm>
              <a:off x="3708" y="2417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30</a:t>
              </a:r>
            </a:p>
          </p:txBody>
        </p:sp>
        <p:sp>
          <p:nvSpPr>
            <p:cNvPr id="12337" name="Text Box 38"/>
            <p:cNvSpPr txBox="1">
              <a:spLocks noChangeArrowheads="1"/>
            </p:cNvSpPr>
            <p:nvPr/>
          </p:nvSpPr>
          <p:spPr bwMode="auto">
            <a:xfrm>
              <a:off x="3708" y="2322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40</a:t>
              </a:r>
            </a:p>
          </p:txBody>
        </p:sp>
        <p:sp>
          <p:nvSpPr>
            <p:cNvPr id="12338" name="Text Box 39"/>
            <p:cNvSpPr txBox="1">
              <a:spLocks noChangeArrowheads="1"/>
            </p:cNvSpPr>
            <p:nvPr/>
          </p:nvSpPr>
          <p:spPr bwMode="auto">
            <a:xfrm>
              <a:off x="3708" y="2035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70</a:t>
              </a:r>
            </a:p>
          </p:txBody>
        </p:sp>
        <p:sp>
          <p:nvSpPr>
            <p:cNvPr id="12339" name="Text Box 40"/>
            <p:cNvSpPr txBox="1">
              <a:spLocks noChangeArrowheads="1"/>
            </p:cNvSpPr>
            <p:nvPr/>
          </p:nvSpPr>
          <p:spPr bwMode="auto">
            <a:xfrm>
              <a:off x="3708" y="1941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80</a:t>
              </a:r>
            </a:p>
          </p:txBody>
        </p:sp>
        <p:sp>
          <p:nvSpPr>
            <p:cNvPr id="12340" name="Text Box 41"/>
            <p:cNvSpPr txBox="1">
              <a:spLocks noChangeArrowheads="1"/>
            </p:cNvSpPr>
            <p:nvPr/>
          </p:nvSpPr>
          <p:spPr bwMode="auto">
            <a:xfrm>
              <a:off x="3708" y="2235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50</a:t>
              </a:r>
            </a:p>
          </p:txBody>
        </p:sp>
        <p:sp>
          <p:nvSpPr>
            <p:cNvPr id="12341" name="Text Box 42"/>
            <p:cNvSpPr txBox="1">
              <a:spLocks noChangeArrowheads="1"/>
            </p:cNvSpPr>
            <p:nvPr/>
          </p:nvSpPr>
          <p:spPr bwMode="auto">
            <a:xfrm>
              <a:off x="3708" y="2133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60</a:t>
              </a:r>
            </a:p>
          </p:txBody>
        </p:sp>
        <p:sp>
          <p:nvSpPr>
            <p:cNvPr id="12342" name="Text Box 43"/>
            <p:cNvSpPr txBox="1">
              <a:spLocks noChangeArrowheads="1"/>
            </p:cNvSpPr>
            <p:nvPr/>
          </p:nvSpPr>
          <p:spPr bwMode="auto">
            <a:xfrm>
              <a:off x="3708" y="1849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90</a:t>
              </a:r>
            </a:p>
          </p:txBody>
        </p:sp>
        <p:sp>
          <p:nvSpPr>
            <p:cNvPr id="12343" name="Text Box 44"/>
            <p:cNvSpPr txBox="1">
              <a:spLocks noChangeArrowheads="1"/>
            </p:cNvSpPr>
            <p:nvPr/>
          </p:nvSpPr>
          <p:spPr bwMode="auto">
            <a:xfrm>
              <a:off x="4106" y="2518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4" name="Text Box 45"/>
            <p:cNvSpPr txBox="1">
              <a:spLocks noChangeArrowheads="1"/>
            </p:cNvSpPr>
            <p:nvPr/>
          </p:nvSpPr>
          <p:spPr bwMode="auto">
            <a:xfrm>
              <a:off x="4390" y="2263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5" name="Text Box 46"/>
            <p:cNvSpPr txBox="1">
              <a:spLocks noChangeArrowheads="1"/>
            </p:cNvSpPr>
            <p:nvPr/>
          </p:nvSpPr>
          <p:spPr bwMode="auto">
            <a:xfrm>
              <a:off x="4682" y="2072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6" name="Text Box 47"/>
            <p:cNvSpPr txBox="1">
              <a:spLocks noChangeArrowheads="1"/>
            </p:cNvSpPr>
            <p:nvPr/>
          </p:nvSpPr>
          <p:spPr bwMode="auto">
            <a:xfrm>
              <a:off x="4974" y="1824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7" name="Text Box 48"/>
            <p:cNvSpPr txBox="1">
              <a:spLocks noChangeArrowheads="1"/>
            </p:cNvSpPr>
            <p:nvPr/>
          </p:nvSpPr>
          <p:spPr bwMode="auto">
            <a:xfrm>
              <a:off x="5264" y="1748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8" name="Text Box 49"/>
            <p:cNvSpPr txBox="1">
              <a:spLocks noChangeArrowheads="1"/>
            </p:cNvSpPr>
            <p:nvPr/>
          </p:nvSpPr>
          <p:spPr bwMode="auto">
            <a:xfrm>
              <a:off x="3822" y="2691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2349" name="Line 50"/>
            <p:cNvSpPr>
              <a:spLocks noChangeShapeType="1"/>
            </p:cNvSpPr>
            <p:nvPr/>
          </p:nvSpPr>
          <p:spPr bwMode="auto">
            <a:xfrm flipV="1">
              <a:off x="3896" y="2611"/>
              <a:ext cx="288" cy="1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50" name="Line 51"/>
            <p:cNvSpPr>
              <a:spLocks noChangeShapeType="1"/>
            </p:cNvSpPr>
            <p:nvPr/>
          </p:nvSpPr>
          <p:spPr bwMode="auto">
            <a:xfrm flipV="1">
              <a:off x="4184" y="2348"/>
              <a:ext cx="284" cy="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51" name="Line 52"/>
            <p:cNvSpPr>
              <a:spLocks noChangeShapeType="1"/>
            </p:cNvSpPr>
            <p:nvPr/>
          </p:nvSpPr>
          <p:spPr bwMode="auto">
            <a:xfrm flipV="1">
              <a:off x="4468" y="2162"/>
              <a:ext cx="292" cy="1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52" name="Line 53"/>
            <p:cNvSpPr>
              <a:spLocks noChangeShapeType="1"/>
            </p:cNvSpPr>
            <p:nvPr/>
          </p:nvSpPr>
          <p:spPr bwMode="auto">
            <a:xfrm flipV="1">
              <a:off x="4760" y="1909"/>
              <a:ext cx="292" cy="2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2353" name="Line 54"/>
            <p:cNvSpPr>
              <a:spLocks noChangeShapeType="1"/>
            </p:cNvSpPr>
            <p:nvPr/>
          </p:nvSpPr>
          <p:spPr bwMode="auto">
            <a:xfrm flipV="1">
              <a:off x="5052" y="1828"/>
              <a:ext cx="290" cy="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</p:grpSp>
      <p:sp>
        <p:nvSpPr>
          <p:cNvPr id="12296" name="Line 56"/>
          <p:cNvSpPr>
            <a:spLocks noChangeShapeType="1"/>
          </p:cNvSpPr>
          <p:nvPr/>
        </p:nvSpPr>
        <p:spPr bwMode="auto">
          <a:xfrm>
            <a:off x="4927600" y="4694237"/>
            <a:ext cx="1714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297" name="Line 57"/>
          <p:cNvSpPr>
            <a:spLocks noChangeShapeType="1"/>
          </p:cNvSpPr>
          <p:nvPr/>
        </p:nvSpPr>
        <p:spPr bwMode="auto">
          <a:xfrm>
            <a:off x="4927600" y="4867275"/>
            <a:ext cx="21653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298" name="Line 58"/>
          <p:cNvSpPr>
            <a:spLocks noChangeShapeType="1"/>
          </p:cNvSpPr>
          <p:nvPr/>
        </p:nvSpPr>
        <p:spPr bwMode="auto">
          <a:xfrm>
            <a:off x="4927600" y="5019675"/>
            <a:ext cx="26447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299" name="Line 59"/>
          <p:cNvSpPr>
            <a:spLocks noChangeShapeType="1"/>
          </p:cNvSpPr>
          <p:nvPr/>
        </p:nvSpPr>
        <p:spPr bwMode="auto">
          <a:xfrm>
            <a:off x="4927600" y="5172075"/>
            <a:ext cx="30972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0" name="Line 60"/>
          <p:cNvSpPr>
            <a:spLocks noChangeShapeType="1"/>
          </p:cNvSpPr>
          <p:nvPr/>
        </p:nvSpPr>
        <p:spPr bwMode="auto">
          <a:xfrm>
            <a:off x="4927600" y="5324475"/>
            <a:ext cx="35623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1" name="Line 61"/>
          <p:cNvSpPr>
            <a:spLocks noChangeShapeType="1"/>
          </p:cNvSpPr>
          <p:nvPr/>
        </p:nvSpPr>
        <p:spPr bwMode="auto">
          <a:xfrm flipV="1">
            <a:off x="6642100" y="4402137"/>
            <a:ext cx="0" cy="2921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2" name="Line 62"/>
          <p:cNvSpPr>
            <a:spLocks noChangeShapeType="1"/>
          </p:cNvSpPr>
          <p:nvPr/>
        </p:nvSpPr>
        <p:spPr bwMode="auto">
          <a:xfrm flipV="1">
            <a:off x="7092950" y="4402137"/>
            <a:ext cx="0" cy="4651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3" name="Line 63"/>
          <p:cNvSpPr>
            <a:spLocks noChangeShapeType="1"/>
          </p:cNvSpPr>
          <p:nvPr/>
        </p:nvSpPr>
        <p:spPr bwMode="auto">
          <a:xfrm flipV="1">
            <a:off x="7572375" y="4402137"/>
            <a:ext cx="0" cy="6175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4" name="Line 64"/>
          <p:cNvSpPr>
            <a:spLocks noChangeShapeType="1"/>
          </p:cNvSpPr>
          <p:nvPr/>
        </p:nvSpPr>
        <p:spPr bwMode="auto">
          <a:xfrm flipV="1">
            <a:off x="8020050" y="4402137"/>
            <a:ext cx="4763" cy="7699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2305" name="Line 65"/>
          <p:cNvSpPr>
            <a:spLocks noChangeShapeType="1"/>
          </p:cNvSpPr>
          <p:nvPr/>
        </p:nvSpPr>
        <p:spPr bwMode="auto">
          <a:xfrm flipV="1">
            <a:off x="8489950" y="4402137"/>
            <a:ext cx="0" cy="9223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309" tIns="46154" rIns="92309" bIns="4615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6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- Earned Value</a:t>
            </a:r>
          </a:p>
        </p:txBody>
      </p:sp>
      <p:pic>
        <p:nvPicPr>
          <p:cNvPr id="13315" name="Picture 7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7775575" cy="26765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4248150"/>
            <a:ext cx="3998913" cy="15700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82"/>
          <p:cNvGrpSpPr>
            <a:grpSpLocks/>
          </p:cNvGrpSpPr>
          <p:nvPr/>
        </p:nvGrpSpPr>
        <p:grpSpPr bwMode="auto">
          <a:xfrm>
            <a:off x="4962429" y="4056303"/>
            <a:ext cx="3209925" cy="2062788"/>
            <a:chOff x="3290" y="2649"/>
            <a:chExt cx="2022" cy="1413"/>
          </a:xfrm>
        </p:grpSpPr>
        <p:sp>
          <p:nvSpPr>
            <p:cNvPr id="13318" name="Rectangle 61"/>
            <p:cNvSpPr>
              <a:spLocks noChangeArrowheads="1"/>
            </p:cNvSpPr>
            <p:nvPr/>
          </p:nvSpPr>
          <p:spPr bwMode="auto">
            <a:xfrm>
              <a:off x="3290" y="2649"/>
              <a:ext cx="2022" cy="14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  <p:txBody>
            <a:bodyPr wrap="none" lIns="92309" tIns="46154" rIns="92309" bIns="46154" anchor="ctr"/>
            <a:lstStyle/>
            <a:p>
              <a:endParaRPr lang="en-US"/>
            </a:p>
          </p:txBody>
        </p:sp>
        <p:sp>
          <p:nvSpPr>
            <p:cNvPr id="13319" name="Text Box 14"/>
            <p:cNvSpPr txBox="1">
              <a:spLocks noChangeArrowheads="1"/>
            </p:cNvSpPr>
            <p:nvPr/>
          </p:nvSpPr>
          <p:spPr bwMode="auto">
            <a:xfrm>
              <a:off x="4036" y="2679"/>
              <a:ext cx="7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EARNED VALUE</a:t>
              </a:r>
            </a:p>
          </p:txBody>
        </p:sp>
        <p:sp>
          <p:nvSpPr>
            <p:cNvPr id="13320" name="Text Box 15"/>
            <p:cNvSpPr txBox="1">
              <a:spLocks noChangeArrowheads="1"/>
            </p:cNvSpPr>
            <p:nvPr/>
          </p:nvSpPr>
          <p:spPr bwMode="auto">
            <a:xfrm rot="-5400000">
              <a:off x="3256" y="3184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EV</a:t>
              </a:r>
            </a:p>
          </p:txBody>
        </p:sp>
        <p:sp>
          <p:nvSpPr>
            <p:cNvPr id="13321" name="Text Box 16"/>
            <p:cNvSpPr txBox="1">
              <a:spLocks noChangeArrowheads="1"/>
            </p:cNvSpPr>
            <p:nvPr/>
          </p:nvSpPr>
          <p:spPr bwMode="auto">
            <a:xfrm>
              <a:off x="4103" y="3908"/>
              <a:ext cx="4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Week No.</a:t>
              </a:r>
            </a:p>
          </p:txBody>
        </p:sp>
        <p:sp>
          <p:nvSpPr>
            <p:cNvPr id="13322" name="Text Box 17"/>
            <p:cNvSpPr txBox="1">
              <a:spLocks noChangeArrowheads="1"/>
            </p:cNvSpPr>
            <p:nvPr/>
          </p:nvSpPr>
          <p:spPr bwMode="auto">
            <a:xfrm>
              <a:off x="3367" y="2773"/>
              <a:ext cx="22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/>
                <a:t>100</a:t>
              </a:r>
            </a:p>
          </p:txBody>
        </p:sp>
        <p:sp>
          <p:nvSpPr>
            <p:cNvPr id="13323" name="Line 18"/>
            <p:cNvSpPr>
              <a:spLocks noChangeShapeType="1"/>
            </p:cNvSpPr>
            <p:nvPr/>
          </p:nvSpPr>
          <p:spPr bwMode="auto">
            <a:xfrm>
              <a:off x="3599" y="273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4" name="Line 19"/>
            <p:cNvSpPr>
              <a:spLocks noChangeShapeType="1"/>
            </p:cNvSpPr>
            <p:nvPr/>
          </p:nvSpPr>
          <p:spPr bwMode="auto">
            <a:xfrm>
              <a:off x="3503" y="379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>
              <a:off x="3887" y="3766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6" name="Line 21"/>
            <p:cNvSpPr>
              <a:spLocks noChangeShapeType="1"/>
            </p:cNvSpPr>
            <p:nvPr/>
          </p:nvSpPr>
          <p:spPr bwMode="auto">
            <a:xfrm>
              <a:off x="4171" y="3766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7" name="Line 22"/>
            <p:cNvSpPr>
              <a:spLocks noChangeShapeType="1"/>
            </p:cNvSpPr>
            <p:nvPr/>
          </p:nvSpPr>
          <p:spPr bwMode="auto">
            <a:xfrm>
              <a:off x="4463" y="3766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8" name="Line 23"/>
            <p:cNvSpPr>
              <a:spLocks noChangeShapeType="1"/>
            </p:cNvSpPr>
            <p:nvPr/>
          </p:nvSpPr>
          <p:spPr bwMode="auto">
            <a:xfrm>
              <a:off x="4755" y="3766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29" name="Line 24"/>
            <p:cNvSpPr>
              <a:spLocks noChangeShapeType="1"/>
            </p:cNvSpPr>
            <p:nvPr/>
          </p:nvSpPr>
          <p:spPr bwMode="auto">
            <a:xfrm>
              <a:off x="5045" y="3766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30" name="Text Box 25"/>
            <p:cNvSpPr txBox="1">
              <a:spLocks noChangeArrowheads="1"/>
            </p:cNvSpPr>
            <p:nvPr/>
          </p:nvSpPr>
          <p:spPr bwMode="auto">
            <a:xfrm>
              <a:off x="3807" y="3804"/>
              <a:ext cx="15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/>
                <a:t>1</a:t>
              </a:r>
            </a:p>
          </p:txBody>
        </p:sp>
        <p:sp>
          <p:nvSpPr>
            <p:cNvPr id="13331" name="Text Box 26"/>
            <p:cNvSpPr txBox="1">
              <a:spLocks noChangeArrowheads="1"/>
            </p:cNvSpPr>
            <p:nvPr/>
          </p:nvSpPr>
          <p:spPr bwMode="auto">
            <a:xfrm>
              <a:off x="4091" y="3804"/>
              <a:ext cx="15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2</a:t>
              </a:r>
            </a:p>
          </p:txBody>
        </p:sp>
        <p:sp>
          <p:nvSpPr>
            <p:cNvPr id="13332" name="Text Box 27"/>
            <p:cNvSpPr txBox="1">
              <a:spLocks noChangeArrowheads="1"/>
            </p:cNvSpPr>
            <p:nvPr/>
          </p:nvSpPr>
          <p:spPr bwMode="auto">
            <a:xfrm>
              <a:off x="4383" y="3804"/>
              <a:ext cx="15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3</a:t>
              </a:r>
            </a:p>
          </p:txBody>
        </p:sp>
        <p:sp>
          <p:nvSpPr>
            <p:cNvPr id="13333" name="Text Box 28"/>
            <p:cNvSpPr txBox="1">
              <a:spLocks noChangeArrowheads="1"/>
            </p:cNvSpPr>
            <p:nvPr/>
          </p:nvSpPr>
          <p:spPr bwMode="auto">
            <a:xfrm>
              <a:off x="4675" y="3804"/>
              <a:ext cx="15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4</a:t>
              </a:r>
            </a:p>
          </p:txBody>
        </p:sp>
        <p:sp>
          <p:nvSpPr>
            <p:cNvPr id="13334" name="Text Box 29"/>
            <p:cNvSpPr txBox="1">
              <a:spLocks noChangeArrowheads="1"/>
            </p:cNvSpPr>
            <p:nvPr/>
          </p:nvSpPr>
          <p:spPr bwMode="auto">
            <a:xfrm>
              <a:off x="4965" y="3804"/>
              <a:ext cx="15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5</a:t>
              </a:r>
            </a:p>
          </p:txBody>
        </p:sp>
        <p:sp>
          <p:nvSpPr>
            <p:cNvPr id="13335" name="Line 30"/>
            <p:cNvSpPr>
              <a:spLocks noChangeShapeType="1"/>
            </p:cNvSpPr>
            <p:nvPr/>
          </p:nvSpPr>
          <p:spPr bwMode="auto">
            <a:xfrm>
              <a:off x="3519" y="379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36" name="Line 31"/>
            <p:cNvSpPr>
              <a:spLocks noChangeShapeType="1"/>
            </p:cNvSpPr>
            <p:nvPr/>
          </p:nvSpPr>
          <p:spPr bwMode="auto">
            <a:xfrm>
              <a:off x="3569" y="360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37" name="Line 32"/>
            <p:cNvSpPr>
              <a:spLocks noChangeShapeType="1"/>
            </p:cNvSpPr>
            <p:nvPr/>
          </p:nvSpPr>
          <p:spPr bwMode="auto">
            <a:xfrm>
              <a:off x="3569" y="370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38" name="Line 33"/>
            <p:cNvSpPr>
              <a:spLocks noChangeShapeType="1"/>
            </p:cNvSpPr>
            <p:nvPr/>
          </p:nvSpPr>
          <p:spPr bwMode="auto">
            <a:xfrm>
              <a:off x="3569" y="341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39" name="Line 34"/>
            <p:cNvSpPr>
              <a:spLocks noChangeShapeType="1"/>
            </p:cNvSpPr>
            <p:nvPr/>
          </p:nvSpPr>
          <p:spPr bwMode="auto">
            <a:xfrm>
              <a:off x="3569" y="3510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0" name="Line 35"/>
            <p:cNvSpPr>
              <a:spLocks noChangeShapeType="1"/>
            </p:cNvSpPr>
            <p:nvPr/>
          </p:nvSpPr>
          <p:spPr bwMode="auto">
            <a:xfrm>
              <a:off x="3569" y="322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1" name="Line 36"/>
            <p:cNvSpPr>
              <a:spLocks noChangeShapeType="1"/>
            </p:cNvSpPr>
            <p:nvPr/>
          </p:nvSpPr>
          <p:spPr bwMode="auto">
            <a:xfrm>
              <a:off x="3569" y="332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2" name="Line 37"/>
            <p:cNvSpPr>
              <a:spLocks noChangeShapeType="1"/>
            </p:cNvSpPr>
            <p:nvPr/>
          </p:nvSpPr>
          <p:spPr bwMode="auto">
            <a:xfrm>
              <a:off x="3569" y="303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3" name="Line 38"/>
            <p:cNvSpPr>
              <a:spLocks noChangeShapeType="1"/>
            </p:cNvSpPr>
            <p:nvPr/>
          </p:nvSpPr>
          <p:spPr bwMode="auto">
            <a:xfrm>
              <a:off x="3569" y="3130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4" name="Line 39"/>
            <p:cNvSpPr>
              <a:spLocks noChangeShapeType="1"/>
            </p:cNvSpPr>
            <p:nvPr/>
          </p:nvSpPr>
          <p:spPr bwMode="auto">
            <a:xfrm>
              <a:off x="3569" y="284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5" name="Line 40"/>
            <p:cNvSpPr>
              <a:spLocks noChangeShapeType="1"/>
            </p:cNvSpPr>
            <p:nvPr/>
          </p:nvSpPr>
          <p:spPr bwMode="auto">
            <a:xfrm>
              <a:off x="3569" y="2940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46" name="Text Box 41"/>
            <p:cNvSpPr txBox="1">
              <a:spLocks noChangeArrowheads="1"/>
            </p:cNvSpPr>
            <p:nvPr/>
          </p:nvSpPr>
          <p:spPr bwMode="auto">
            <a:xfrm>
              <a:off x="3411" y="3629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10</a:t>
              </a:r>
            </a:p>
          </p:txBody>
        </p:sp>
        <p:sp>
          <p:nvSpPr>
            <p:cNvPr id="13347" name="Text Box 42"/>
            <p:cNvSpPr txBox="1">
              <a:spLocks noChangeArrowheads="1"/>
            </p:cNvSpPr>
            <p:nvPr/>
          </p:nvSpPr>
          <p:spPr bwMode="auto">
            <a:xfrm>
              <a:off x="3411" y="3528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20</a:t>
              </a:r>
            </a:p>
          </p:txBody>
        </p:sp>
        <p:sp>
          <p:nvSpPr>
            <p:cNvPr id="13348" name="Text Box 43"/>
            <p:cNvSpPr txBox="1">
              <a:spLocks noChangeArrowheads="1"/>
            </p:cNvSpPr>
            <p:nvPr/>
          </p:nvSpPr>
          <p:spPr bwMode="auto">
            <a:xfrm>
              <a:off x="3411" y="3435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30</a:t>
              </a:r>
            </a:p>
          </p:txBody>
        </p:sp>
        <p:sp>
          <p:nvSpPr>
            <p:cNvPr id="13349" name="Text Box 44"/>
            <p:cNvSpPr txBox="1">
              <a:spLocks noChangeArrowheads="1"/>
            </p:cNvSpPr>
            <p:nvPr/>
          </p:nvSpPr>
          <p:spPr bwMode="auto">
            <a:xfrm>
              <a:off x="3411" y="3340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40</a:t>
              </a:r>
            </a:p>
          </p:txBody>
        </p:sp>
        <p:sp>
          <p:nvSpPr>
            <p:cNvPr id="13350" name="Text Box 45"/>
            <p:cNvSpPr txBox="1">
              <a:spLocks noChangeArrowheads="1"/>
            </p:cNvSpPr>
            <p:nvPr/>
          </p:nvSpPr>
          <p:spPr bwMode="auto">
            <a:xfrm>
              <a:off x="3411" y="3053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/>
                <a:t>70</a:t>
              </a:r>
            </a:p>
          </p:txBody>
        </p:sp>
        <p:sp>
          <p:nvSpPr>
            <p:cNvPr id="13351" name="Text Box 46"/>
            <p:cNvSpPr txBox="1">
              <a:spLocks noChangeArrowheads="1"/>
            </p:cNvSpPr>
            <p:nvPr/>
          </p:nvSpPr>
          <p:spPr bwMode="auto">
            <a:xfrm>
              <a:off x="3411" y="2959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80</a:t>
              </a:r>
            </a:p>
          </p:txBody>
        </p:sp>
        <p:sp>
          <p:nvSpPr>
            <p:cNvPr id="13352" name="Text Box 47"/>
            <p:cNvSpPr txBox="1">
              <a:spLocks noChangeArrowheads="1"/>
            </p:cNvSpPr>
            <p:nvPr/>
          </p:nvSpPr>
          <p:spPr bwMode="auto">
            <a:xfrm>
              <a:off x="3411" y="3253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50</a:t>
              </a:r>
            </a:p>
          </p:txBody>
        </p:sp>
        <p:sp>
          <p:nvSpPr>
            <p:cNvPr id="13353" name="Text Box 48"/>
            <p:cNvSpPr txBox="1">
              <a:spLocks noChangeArrowheads="1"/>
            </p:cNvSpPr>
            <p:nvPr/>
          </p:nvSpPr>
          <p:spPr bwMode="auto">
            <a:xfrm>
              <a:off x="3411" y="3151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60</a:t>
              </a:r>
            </a:p>
          </p:txBody>
        </p:sp>
        <p:sp>
          <p:nvSpPr>
            <p:cNvPr id="13354" name="Text Box 49"/>
            <p:cNvSpPr txBox="1">
              <a:spLocks noChangeArrowheads="1"/>
            </p:cNvSpPr>
            <p:nvPr/>
          </p:nvSpPr>
          <p:spPr bwMode="auto">
            <a:xfrm>
              <a:off x="3411" y="2867"/>
              <a:ext cx="1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90</a:t>
              </a:r>
            </a:p>
          </p:txBody>
        </p:sp>
        <p:sp>
          <p:nvSpPr>
            <p:cNvPr id="13355" name="Text Box 50"/>
            <p:cNvSpPr txBox="1">
              <a:spLocks noChangeArrowheads="1"/>
            </p:cNvSpPr>
            <p:nvPr/>
          </p:nvSpPr>
          <p:spPr bwMode="auto">
            <a:xfrm>
              <a:off x="3809" y="353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56" name="Text Box 51"/>
            <p:cNvSpPr txBox="1">
              <a:spLocks noChangeArrowheads="1"/>
            </p:cNvSpPr>
            <p:nvPr/>
          </p:nvSpPr>
          <p:spPr bwMode="auto">
            <a:xfrm>
              <a:off x="4093" y="3281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57" name="Text Box 52"/>
            <p:cNvSpPr txBox="1">
              <a:spLocks noChangeArrowheads="1"/>
            </p:cNvSpPr>
            <p:nvPr/>
          </p:nvSpPr>
          <p:spPr bwMode="auto">
            <a:xfrm>
              <a:off x="4385" y="309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58" name="Text Box 53"/>
            <p:cNvSpPr txBox="1">
              <a:spLocks noChangeArrowheads="1"/>
            </p:cNvSpPr>
            <p:nvPr/>
          </p:nvSpPr>
          <p:spPr bwMode="auto">
            <a:xfrm>
              <a:off x="4677" y="2842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59" name="Text Box 54"/>
            <p:cNvSpPr txBox="1">
              <a:spLocks noChangeArrowheads="1"/>
            </p:cNvSpPr>
            <p:nvPr/>
          </p:nvSpPr>
          <p:spPr bwMode="auto">
            <a:xfrm>
              <a:off x="4967" y="276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60" name="Text Box 55"/>
            <p:cNvSpPr txBox="1">
              <a:spLocks noChangeArrowheads="1"/>
            </p:cNvSpPr>
            <p:nvPr/>
          </p:nvSpPr>
          <p:spPr bwMode="auto">
            <a:xfrm>
              <a:off x="3525" y="3709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3361" name="Line 56"/>
            <p:cNvSpPr>
              <a:spLocks noChangeShapeType="1"/>
            </p:cNvSpPr>
            <p:nvPr/>
          </p:nvSpPr>
          <p:spPr bwMode="auto">
            <a:xfrm flipV="1">
              <a:off x="3599" y="3629"/>
              <a:ext cx="288" cy="165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62" name="Line 57"/>
            <p:cNvSpPr>
              <a:spLocks noChangeShapeType="1"/>
            </p:cNvSpPr>
            <p:nvPr/>
          </p:nvSpPr>
          <p:spPr bwMode="auto">
            <a:xfrm flipV="1">
              <a:off x="3887" y="3366"/>
              <a:ext cx="284" cy="263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63" name="Line 58"/>
            <p:cNvSpPr>
              <a:spLocks noChangeShapeType="1"/>
            </p:cNvSpPr>
            <p:nvPr/>
          </p:nvSpPr>
          <p:spPr bwMode="auto">
            <a:xfrm flipV="1">
              <a:off x="4171" y="3180"/>
              <a:ext cx="292" cy="18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64" name="Line 59"/>
            <p:cNvSpPr>
              <a:spLocks noChangeShapeType="1"/>
            </p:cNvSpPr>
            <p:nvPr/>
          </p:nvSpPr>
          <p:spPr bwMode="auto">
            <a:xfrm flipV="1">
              <a:off x="4463" y="2927"/>
              <a:ext cx="292" cy="253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65" name="Line 60"/>
            <p:cNvSpPr>
              <a:spLocks noChangeShapeType="1"/>
            </p:cNvSpPr>
            <p:nvPr/>
          </p:nvSpPr>
          <p:spPr bwMode="auto">
            <a:xfrm flipV="1">
              <a:off x="4755" y="2846"/>
              <a:ext cx="290" cy="81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66" name="Text Box 62"/>
            <p:cNvSpPr txBox="1">
              <a:spLocks noChangeArrowheads="1"/>
            </p:cNvSpPr>
            <p:nvPr/>
          </p:nvSpPr>
          <p:spPr bwMode="auto">
            <a:xfrm>
              <a:off x="3808" y="3596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3367" name="Text Box 63"/>
            <p:cNvSpPr txBox="1">
              <a:spLocks noChangeArrowheads="1"/>
            </p:cNvSpPr>
            <p:nvPr/>
          </p:nvSpPr>
          <p:spPr bwMode="auto">
            <a:xfrm>
              <a:off x="4386" y="3325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3368" name="Text Box 64"/>
            <p:cNvSpPr txBox="1">
              <a:spLocks noChangeArrowheads="1"/>
            </p:cNvSpPr>
            <p:nvPr/>
          </p:nvSpPr>
          <p:spPr bwMode="auto">
            <a:xfrm>
              <a:off x="4090" y="3535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3369" name="Text Box 65"/>
            <p:cNvSpPr txBox="1">
              <a:spLocks noChangeArrowheads="1"/>
            </p:cNvSpPr>
            <p:nvPr/>
          </p:nvSpPr>
          <p:spPr bwMode="auto">
            <a:xfrm>
              <a:off x="3521" y="3710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3370" name="Line 66"/>
            <p:cNvSpPr>
              <a:spLocks noChangeShapeType="1"/>
            </p:cNvSpPr>
            <p:nvPr/>
          </p:nvSpPr>
          <p:spPr bwMode="auto">
            <a:xfrm flipV="1">
              <a:off x="3609" y="3677"/>
              <a:ext cx="286" cy="1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71" name="Line 67"/>
            <p:cNvSpPr>
              <a:spLocks noChangeShapeType="1"/>
            </p:cNvSpPr>
            <p:nvPr/>
          </p:nvSpPr>
          <p:spPr bwMode="auto">
            <a:xfrm flipV="1">
              <a:off x="3890" y="3618"/>
              <a:ext cx="292" cy="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72" name="Line 68"/>
            <p:cNvSpPr>
              <a:spLocks noChangeShapeType="1"/>
            </p:cNvSpPr>
            <p:nvPr/>
          </p:nvSpPr>
          <p:spPr bwMode="auto">
            <a:xfrm flipV="1">
              <a:off x="4177" y="3409"/>
              <a:ext cx="290" cy="2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73" name="Line 69"/>
            <p:cNvSpPr>
              <a:spLocks noChangeShapeType="1"/>
            </p:cNvSpPr>
            <p:nvPr/>
          </p:nvSpPr>
          <p:spPr bwMode="auto">
            <a:xfrm>
              <a:off x="4733" y="3352"/>
              <a:ext cx="148" cy="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74" name="Line 70"/>
            <p:cNvSpPr>
              <a:spLocks noChangeShapeType="1"/>
            </p:cNvSpPr>
            <p:nvPr/>
          </p:nvSpPr>
          <p:spPr bwMode="auto">
            <a:xfrm>
              <a:off x="4737" y="3444"/>
              <a:ext cx="14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3375" name="Text Box 71"/>
            <p:cNvSpPr txBox="1">
              <a:spLocks noChangeArrowheads="1"/>
            </p:cNvSpPr>
            <p:nvPr/>
          </p:nvSpPr>
          <p:spPr bwMode="auto">
            <a:xfrm>
              <a:off x="4846" y="3269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PV</a:t>
              </a:r>
            </a:p>
          </p:txBody>
        </p:sp>
        <p:sp>
          <p:nvSpPr>
            <p:cNvPr id="13376" name="Text Box 72"/>
            <p:cNvSpPr txBox="1">
              <a:spLocks noChangeArrowheads="1"/>
            </p:cNvSpPr>
            <p:nvPr/>
          </p:nvSpPr>
          <p:spPr bwMode="auto">
            <a:xfrm>
              <a:off x="4846" y="3361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EV</a:t>
              </a:r>
            </a:p>
          </p:txBody>
        </p:sp>
        <p:sp>
          <p:nvSpPr>
            <p:cNvPr id="13377" name="Text Box 80"/>
            <p:cNvSpPr txBox="1">
              <a:spLocks noChangeArrowheads="1"/>
            </p:cNvSpPr>
            <p:nvPr/>
          </p:nvSpPr>
          <p:spPr bwMode="auto">
            <a:xfrm>
              <a:off x="4730" y="3361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3378" name="Text Box 81"/>
            <p:cNvSpPr txBox="1">
              <a:spLocks noChangeArrowheads="1"/>
            </p:cNvSpPr>
            <p:nvPr/>
          </p:nvSpPr>
          <p:spPr bwMode="auto">
            <a:xfrm>
              <a:off x="4727" y="327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467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Rules of Earned Value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Track the Plan with EV.</a:t>
            </a:r>
          </a:p>
          <a:p>
            <a:pPr lvl="1" eaLnBrk="1" hangingPunct="1"/>
            <a:r>
              <a:rPr lang="en-US" dirty="0">
                <a:latin typeface="Arial" charset="0"/>
              </a:rPr>
              <a:t>Tasks earn value only when they are 100% complete.  Partially completed tasks earn no value.</a:t>
            </a:r>
          </a:p>
          <a:p>
            <a:pPr lvl="1" eaLnBrk="1" hangingPunct="1"/>
            <a:r>
              <a:rPr lang="en-US" dirty="0">
                <a:latin typeface="Arial" charset="0"/>
              </a:rPr>
              <a:t>EV = PV</a:t>
            </a:r>
          </a:p>
          <a:p>
            <a:pPr lvl="1" eaLnBrk="1" hangingPunct="1"/>
            <a:r>
              <a:rPr lang="en-US" dirty="0">
                <a:latin typeface="Arial" charset="0"/>
              </a:rPr>
              <a:t>Assumes that the future will behave like the past.</a:t>
            </a:r>
          </a:p>
          <a:p>
            <a:pPr lvl="2" eaLnBrk="1" hangingPunct="1"/>
            <a:r>
              <a:rPr lang="en-US" dirty="0">
                <a:latin typeface="Arial" charset="0"/>
              </a:rPr>
              <a:t>Predicted date is based on the rate at which value has been earned to date.</a:t>
            </a:r>
          </a:p>
          <a:p>
            <a:pPr lvl="1" eaLnBrk="1" hangingPunct="1"/>
            <a:r>
              <a:rPr lang="en-US" dirty="0">
                <a:latin typeface="Arial" charset="0"/>
              </a:rPr>
              <a:t>Task order </a:t>
            </a:r>
            <a:r>
              <a:rPr lang="en-US" dirty="0" err="1">
                <a:latin typeface="Arial" charset="0"/>
              </a:rPr>
              <a:t>doesn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t matter.</a:t>
            </a:r>
          </a:p>
        </p:txBody>
      </p:sp>
    </p:spTree>
    <p:extLst>
      <p:ext uri="{BB962C8B-B14F-4D97-AF65-F5344CB8AC3E}">
        <p14:creationId xmlns:p14="http://schemas.microsoft.com/office/powerpoint/2010/main" val="351824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Earned Value Tracking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EV tracking</a:t>
            </a:r>
          </a:p>
          <a:p>
            <a:pPr lvl="1" eaLnBrk="1" hangingPunct="1"/>
            <a:r>
              <a:rPr lang="en-US">
                <a:latin typeface="Arial" charset="0"/>
              </a:rPr>
              <a:t>only works for projects that have reasonably accurate plans</a:t>
            </a:r>
          </a:p>
          <a:p>
            <a:pPr lvl="1" eaLnBrk="1" hangingPunct="1"/>
            <a:r>
              <a:rPr lang="en-US">
                <a:latin typeface="Arial" charset="0"/>
              </a:rPr>
              <a:t>assumes the rate of estimate error is reasonably consistent</a:t>
            </a:r>
          </a:p>
          <a:p>
            <a:pPr lvl="1" eaLnBrk="1" hangingPunct="1"/>
            <a:r>
              <a:rPr lang="en-US">
                <a:latin typeface="Arial" charset="0"/>
              </a:rPr>
              <a:t>assumes the project resources will remain constant</a:t>
            </a:r>
          </a:p>
          <a:p>
            <a:pPr lvl="1" eaLnBrk="1" hangingPunct="1"/>
            <a:r>
              <a:rPr lang="en-US">
                <a:latin typeface="Arial" charset="0"/>
              </a:rPr>
              <a:t>works best when task size is granular enough so that several tasks per week can be completed.</a:t>
            </a:r>
          </a:p>
        </p:txBody>
      </p:sp>
    </p:spTree>
    <p:extLst>
      <p:ext uri="{BB962C8B-B14F-4D97-AF65-F5344CB8AC3E}">
        <p14:creationId xmlns:p14="http://schemas.microsoft.com/office/powerpoint/2010/main" val="26997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Projecting Individual Project Completion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To estimate the project completion date with EV</a:t>
            </a:r>
          </a:p>
          <a:p>
            <a:pPr lvl="1" eaLnBrk="1" hangingPunct="1"/>
            <a:r>
              <a:rPr lang="en-US">
                <a:latin typeface="Arial" charset="0"/>
              </a:rPr>
              <a:t>Determine the EV needed to finish.</a:t>
            </a:r>
          </a:p>
          <a:p>
            <a:pPr lvl="1" eaLnBrk="1" hangingPunct="1"/>
            <a:r>
              <a:rPr lang="en-US">
                <a:latin typeface="Arial" charset="0"/>
              </a:rPr>
              <a:t>Determine the rate at which the individual is earning EV.</a:t>
            </a:r>
          </a:p>
          <a:p>
            <a:pPr lvl="1" eaLnBrk="1" hangingPunct="1"/>
            <a:r>
              <a:rPr lang="en-US">
                <a:latin typeface="Arial" charset="0"/>
              </a:rPr>
              <a:t>Determine how long it will take the individual to earn the remaining EV. </a:t>
            </a:r>
          </a:p>
        </p:txBody>
      </p:sp>
    </p:spTree>
    <p:extLst>
      <p:ext uri="{BB962C8B-B14F-4D97-AF65-F5344CB8AC3E}">
        <p14:creationId xmlns:p14="http://schemas.microsoft.com/office/powerpoint/2010/main" val="4188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Projecting Project Completion - 1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>
                <a:latin typeface="Arial" charset="0"/>
              </a:rPr>
              <a:t>After three weeks, the work has taken longer than expected, and the developer is not getting 15 task hours per week.</a:t>
            </a:r>
          </a:p>
          <a:p>
            <a:pPr marL="0" indent="0" eaLnBrk="1" hangingPunct="1"/>
            <a:r>
              <a:rPr lang="en-US" sz="2000">
                <a:latin typeface="Arial" charset="0"/>
              </a:rPr>
              <a:t>As tasks are completed, their EV is entered for the week earned. Partially completed work earns no value.</a:t>
            </a:r>
          </a:p>
          <a:p>
            <a:pPr marL="0" indent="0" eaLnBrk="1" hangingPunct="1"/>
            <a:endParaRPr lang="en-US" sz="2000">
              <a:latin typeface="Arial" charset="0"/>
            </a:endParaRPr>
          </a:p>
          <a:p>
            <a:pPr marL="0" indent="0" eaLnBrk="1" hangingPunct="1"/>
            <a:endParaRPr lang="en-US" sz="2000">
              <a:latin typeface="Arial" charset="0"/>
            </a:endParaRP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2638761"/>
            <a:ext cx="7775575" cy="26765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4610820"/>
            <a:ext cx="3998912" cy="15700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1069879" y="5483563"/>
            <a:ext cx="2822985" cy="70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/>
          <a:p>
            <a:pPr>
              <a:tabLst>
                <a:tab pos="292100" algn="l"/>
                <a:tab pos="571500" algn="l"/>
              </a:tabLst>
            </a:pPr>
            <a:r>
              <a:rPr lang="en-US" sz="2000" b="1" dirty="0">
                <a:latin typeface="Arial"/>
                <a:cs typeface="Arial"/>
              </a:rPr>
              <a:t>What is the estimated</a:t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  completion date?</a:t>
            </a:r>
          </a:p>
        </p:txBody>
      </p:sp>
    </p:spTree>
    <p:extLst>
      <p:ext uri="{BB962C8B-B14F-4D97-AF65-F5344CB8AC3E}">
        <p14:creationId xmlns:p14="http://schemas.microsoft.com/office/powerpoint/2010/main" val="428709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Projecting Project Completion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9216" y="1076897"/>
            <a:ext cx="4065683" cy="5157647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Arial" charset="0"/>
              </a:rPr>
              <a:t>There is no credit for partially completed work.</a:t>
            </a:r>
          </a:p>
          <a:p>
            <a:r>
              <a:rPr lang="en-US" dirty="0">
                <a:latin typeface="Arial" charset="0"/>
              </a:rPr>
              <a:t>The team member has earned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42.8 </a:t>
            </a:r>
            <a:r>
              <a:rPr lang="en-US" dirty="0">
                <a:latin typeface="Arial" charset="0"/>
              </a:rPr>
              <a:t>EV in 3 weeks, or 14.3 EV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per </a:t>
            </a:r>
            <a:r>
              <a:rPr lang="en-US" dirty="0">
                <a:latin typeface="Arial" charset="0"/>
              </a:rPr>
              <a:t>week.</a:t>
            </a:r>
          </a:p>
          <a:p>
            <a:r>
              <a:rPr lang="en-US" dirty="0">
                <a:latin typeface="Arial" charset="0"/>
              </a:rPr>
              <a:t>There are 100 - 42.8 = 57.2 EV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to </a:t>
            </a:r>
            <a:r>
              <a:rPr lang="en-US" dirty="0">
                <a:latin typeface="Arial" charset="0"/>
              </a:rPr>
              <a:t>go.</a:t>
            </a:r>
          </a:p>
          <a:p>
            <a:r>
              <a:rPr lang="en-US" dirty="0">
                <a:latin typeface="Arial" charset="0"/>
              </a:rPr>
              <a:t>At 14.3 EV per week, that is 4.0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more weeks to go.</a:t>
            </a:r>
          </a:p>
          <a:p>
            <a:r>
              <a:rPr lang="en-US" dirty="0">
                <a:latin typeface="Arial" charset="0"/>
              </a:rPr>
              <a:t>Added to the 3 weeks spent so far,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that is 7.0 weeks.</a:t>
            </a:r>
          </a:p>
          <a:p>
            <a:r>
              <a:rPr lang="en-US" dirty="0">
                <a:latin typeface="Arial" charset="0"/>
              </a:rPr>
              <a:t>At the current rate of progress,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the team member will be 2.0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weeks late.</a:t>
            </a:r>
            <a:endParaRPr lang="en-US" dirty="0">
              <a:latin typeface="Arial" charset="0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388938" y="1123950"/>
            <a:ext cx="4144578" cy="2346270"/>
            <a:chOff x="1673" y="2365"/>
            <a:chExt cx="2496" cy="1413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1673" y="2365"/>
              <a:ext cx="2454" cy="14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  <p:txBody>
            <a:bodyPr wrap="none" lIns="92309" tIns="46154" rIns="92309" bIns="46154" anchor="ctr"/>
            <a:lstStyle/>
            <a:p>
              <a:endParaRPr lang="en-US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2593" y="2377"/>
              <a:ext cx="7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EARNED VALUE</a:t>
              </a: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 rot="-5400000">
              <a:off x="1639" y="2900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EV</a:t>
              </a: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2750" y="3624"/>
              <a:ext cx="4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Week No.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1750" y="2489"/>
              <a:ext cx="24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100</a:t>
              </a:r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1982" y="245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 flipV="1">
              <a:off x="1886" y="3498"/>
              <a:ext cx="2212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2270" y="3482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>
              <a:off x="2554" y="3482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2846" y="3482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>
              <a:off x="3138" y="3482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3428" y="3482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2190" y="352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</a:t>
              </a:r>
            </a:p>
          </p:txBody>
        </p:sp>
        <p:sp>
          <p:nvSpPr>
            <p:cNvPr id="18450" name="Text Box 18"/>
            <p:cNvSpPr txBox="1">
              <a:spLocks noChangeArrowheads="1"/>
            </p:cNvSpPr>
            <p:nvPr/>
          </p:nvSpPr>
          <p:spPr bwMode="auto">
            <a:xfrm>
              <a:off x="2474" y="352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2</a:t>
              </a:r>
            </a:p>
          </p:txBody>
        </p:sp>
        <p:sp>
          <p:nvSpPr>
            <p:cNvPr id="18451" name="Text Box 19"/>
            <p:cNvSpPr txBox="1">
              <a:spLocks noChangeArrowheads="1"/>
            </p:cNvSpPr>
            <p:nvPr/>
          </p:nvSpPr>
          <p:spPr bwMode="auto">
            <a:xfrm>
              <a:off x="2766" y="352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3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3058" y="352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4</a:t>
              </a:r>
            </a:p>
          </p:txBody>
        </p:sp>
        <p:sp>
          <p:nvSpPr>
            <p:cNvPr id="18453" name="Text Box 21"/>
            <p:cNvSpPr txBox="1">
              <a:spLocks noChangeArrowheads="1"/>
            </p:cNvSpPr>
            <p:nvPr/>
          </p:nvSpPr>
          <p:spPr bwMode="auto">
            <a:xfrm>
              <a:off x="3348" y="3520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5</a:t>
              </a:r>
            </a:p>
          </p:txBody>
        </p:sp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>
              <a:off x="1902" y="351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55" name="Line 23"/>
            <p:cNvSpPr>
              <a:spLocks noChangeShapeType="1"/>
            </p:cNvSpPr>
            <p:nvPr/>
          </p:nvSpPr>
          <p:spPr bwMode="auto">
            <a:xfrm>
              <a:off x="1952" y="3324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56" name="Line 24"/>
            <p:cNvSpPr>
              <a:spLocks noChangeShapeType="1"/>
            </p:cNvSpPr>
            <p:nvPr/>
          </p:nvSpPr>
          <p:spPr bwMode="auto">
            <a:xfrm>
              <a:off x="1952" y="341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57" name="Line 25"/>
            <p:cNvSpPr>
              <a:spLocks noChangeShapeType="1"/>
            </p:cNvSpPr>
            <p:nvPr/>
          </p:nvSpPr>
          <p:spPr bwMode="auto">
            <a:xfrm>
              <a:off x="1952" y="313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58" name="Line 26"/>
            <p:cNvSpPr>
              <a:spLocks noChangeShapeType="1"/>
            </p:cNvSpPr>
            <p:nvPr/>
          </p:nvSpPr>
          <p:spPr bwMode="auto">
            <a:xfrm>
              <a:off x="1952" y="322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59" name="Line 27"/>
            <p:cNvSpPr>
              <a:spLocks noChangeShapeType="1"/>
            </p:cNvSpPr>
            <p:nvPr/>
          </p:nvSpPr>
          <p:spPr bwMode="auto">
            <a:xfrm>
              <a:off x="1952" y="2944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0" name="Line 28"/>
            <p:cNvSpPr>
              <a:spLocks noChangeShapeType="1"/>
            </p:cNvSpPr>
            <p:nvPr/>
          </p:nvSpPr>
          <p:spPr bwMode="auto">
            <a:xfrm>
              <a:off x="1952" y="3038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1" name="Line 29"/>
            <p:cNvSpPr>
              <a:spLocks noChangeShapeType="1"/>
            </p:cNvSpPr>
            <p:nvPr/>
          </p:nvSpPr>
          <p:spPr bwMode="auto">
            <a:xfrm>
              <a:off x="1952" y="275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2" name="Line 30"/>
            <p:cNvSpPr>
              <a:spLocks noChangeShapeType="1"/>
            </p:cNvSpPr>
            <p:nvPr/>
          </p:nvSpPr>
          <p:spPr bwMode="auto">
            <a:xfrm>
              <a:off x="1952" y="284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3" name="Line 31"/>
            <p:cNvSpPr>
              <a:spLocks noChangeShapeType="1"/>
            </p:cNvSpPr>
            <p:nvPr/>
          </p:nvSpPr>
          <p:spPr bwMode="auto">
            <a:xfrm>
              <a:off x="1952" y="2562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4" name="Line 32"/>
            <p:cNvSpPr>
              <a:spLocks noChangeShapeType="1"/>
            </p:cNvSpPr>
            <p:nvPr/>
          </p:nvSpPr>
          <p:spPr bwMode="auto">
            <a:xfrm>
              <a:off x="1952" y="2656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65" name="Text Box 33"/>
            <p:cNvSpPr txBox="1">
              <a:spLocks noChangeArrowheads="1"/>
            </p:cNvSpPr>
            <p:nvPr/>
          </p:nvSpPr>
          <p:spPr bwMode="auto">
            <a:xfrm>
              <a:off x="1794" y="3345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10</a:t>
              </a:r>
            </a:p>
          </p:txBody>
        </p:sp>
        <p:sp>
          <p:nvSpPr>
            <p:cNvPr id="18466" name="Text Box 34"/>
            <p:cNvSpPr txBox="1">
              <a:spLocks noChangeArrowheads="1"/>
            </p:cNvSpPr>
            <p:nvPr/>
          </p:nvSpPr>
          <p:spPr bwMode="auto">
            <a:xfrm>
              <a:off x="1794" y="3244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20</a:t>
              </a:r>
            </a:p>
          </p:txBody>
        </p:sp>
        <p:sp>
          <p:nvSpPr>
            <p:cNvPr id="18467" name="Text Box 35"/>
            <p:cNvSpPr txBox="1">
              <a:spLocks noChangeArrowheads="1"/>
            </p:cNvSpPr>
            <p:nvPr/>
          </p:nvSpPr>
          <p:spPr bwMode="auto">
            <a:xfrm>
              <a:off x="1794" y="3151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30</a:t>
              </a:r>
            </a:p>
          </p:txBody>
        </p:sp>
        <p:sp>
          <p:nvSpPr>
            <p:cNvPr id="18468" name="Text Box 36"/>
            <p:cNvSpPr txBox="1">
              <a:spLocks noChangeArrowheads="1"/>
            </p:cNvSpPr>
            <p:nvPr/>
          </p:nvSpPr>
          <p:spPr bwMode="auto">
            <a:xfrm>
              <a:off x="1794" y="3056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40</a:t>
              </a:r>
            </a:p>
          </p:txBody>
        </p:sp>
        <p:sp>
          <p:nvSpPr>
            <p:cNvPr id="18469" name="Text Box 37"/>
            <p:cNvSpPr txBox="1">
              <a:spLocks noChangeArrowheads="1"/>
            </p:cNvSpPr>
            <p:nvPr/>
          </p:nvSpPr>
          <p:spPr bwMode="auto">
            <a:xfrm>
              <a:off x="1794" y="2769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70</a:t>
              </a:r>
            </a:p>
          </p:txBody>
        </p:sp>
        <p:sp>
          <p:nvSpPr>
            <p:cNvPr id="18470" name="Text Box 38"/>
            <p:cNvSpPr txBox="1">
              <a:spLocks noChangeArrowheads="1"/>
            </p:cNvSpPr>
            <p:nvPr/>
          </p:nvSpPr>
          <p:spPr bwMode="auto">
            <a:xfrm>
              <a:off x="1794" y="2675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80</a:t>
              </a:r>
            </a:p>
          </p:txBody>
        </p:sp>
        <p:sp>
          <p:nvSpPr>
            <p:cNvPr id="18471" name="Text Box 39"/>
            <p:cNvSpPr txBox="1">
              <a:spLocks noChangeArrowheads="1"/>
            </p:cNvSpPr>
            <p:nvPr/>
          </p:nvSpPr>
          <p:spPr bwMode="auto">
            <a:xfrm>
              <a:off x="1794" y="2969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50</a:t>
              </a:r>
            </a:p>
          </p:txBody>
        </p:sp>
        <p:sp>
          <p:nvSpPr>
            <p:cNvPr id="18472" name="Text Box 40"/>
            <p:cNvSpPr txBox="1">
              <a:spLocks noChangeArrowheads="1"/>
            </p:cNvSpPr>
            <p:nvPr/>
          </p:nvSpPr>
          <p:spPr bwMode="auto">
            <a:xfrm>
              <a:off x="1794" y="2867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60</a:t>
              </a:r>
            </a:p>
          </p:txBody>
        </p:sp>
        <p:sp>
          <p:nvSpPr>
            <p:cNvPr id="18473" name="Text Box 41"/>
            <p:cNvSpPr txBox="1">
              <a:spLocks noChangeArrowheads="1"/>
            </p:cNvSpPr>
            <p:nvPr/>
          </p:nvSpPr>
          <p:spPr bwMode="auto">
            <a:xfrm>
              <a:off x="1794" y="2583"/>
              <a:ext cx="2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90</a:t>
              </a:r>
            </a:p>
          </p:txBody>
        </p:sp>
        <p:sp>
          <p:nvSpPr>
            <p:cNvPr id="18474" name="Text Box 42"/>
            <p:cNvSpPr txBox="1">
              <a:spLocks noChangeArrowheads="1"/>
            </p:cNvSpPr>
            <p:nvPr/>
          </p:nvSpPr>
          <p:spPr bwMode="auto">
            <a:xfrm>
              <a:off x="2192" y="3252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75" name="Text Box 43"/>
            <p:cNvSpPr txBox="1">
              <a:spLocks noChangeArrowheads="1"/>
            </p:cNvSpPr>
            <p:nvPr/>
          </p:nvSpPr>
          <p:spPr bwMode="auto">
            <a:xfrm>
              <a:off x="2476" y="2997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76" name="Text Box 44"/>
            <p:cNvSpPr txBox="1">
              <a:spLocks noChangeArrowheads="1"/>
            </p:cNvSpPr>
            <p:nvPr/>
          </p:nvSpPr>
          <p:spPr bwMode="auto">
            <a:xfrm>
              <a:off x="2768" y="280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77" name="Text Box 45"/>
            <p:cNvSpPr txBox="1">
              <a:spLocks noChangeArrowheads="1"/>
            </p:cNvSpPr>
            <p:nvPr/>
          </p:nvSpPr>
          <p:spPr bwMode="auto">
            <a:xfrm>
              <a:off x="3060" y="2558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78" name="Text Box 46"/>
            <p:cNvSpPr txBox="1">
              <a:spLocks noChangeArrowheads="1"/>
            </p:cNvSpPr>
            <p:nvPr/>
          </p:nvSpPr>
          <p:spPr bwMode="auto">
            <a:xfrm>
              <a:off x="3350" y="2482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79" name="Text Box 47"/>
            <p:cNvSpPr txBox="1">
              <a:spLocks noChangeArrowheads="1"/>
            </p:cNvSpPr>
            <p:nvPr/>
          </p:nvSpPr>
          <p:spPr bwMode="auto">
            <a:xfrm>
              <a:off x="1908" y="3425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80" name="Line 48"/>
            <p:cNvSpPr>
              <a:spLocks noChangeShapeType="1"/>
            </p:cNvSpPr>
            <p:nvPr/>
          </p:nvSpPr>
          <p:spPr bwMode="auto">
            <a:xfrm flipV="1">
              <a:off x="1982" y="3345"/>
              <a:ext cx="288" cy="165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81" name="Line 49"/>
            <p:cNvSpPr>
              <a:spLocks noChangeShapeType="1"/>
            </p:cNvSpPr>
            <p:nvPr/>
          </p:nvSpPr>
          <p:spPr bwMode="auto">
            <a:xfrm flipV="1">
              <a:off x="2270" y="3082"/>
              <a:ext cx="284" cy="263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82" name="Line 50"/>
            <p:cNvSpPr>
              <a:spLocks noChangeShapeType="1"/>
            </p:cNvSpPr>
            <p:nvPr/>
          </p:nvSpPr>
          <p:spPr bwMode="auto">
            <a:xfrm flipV="1">
              <a:off x="2554" y="2896"/>
              <a:ext cx="292" cy="18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83" name="Line 51"/>
            <p:cNvSpPr>
              <a:spLocks noChangeShapeType="1"/>
            </p:cNvSpPr>
            <p:nvPr/>
          </p:nvSpPr>
          <p:spPr bwMode="auto">
            <a:xfrm flipV="1">
              <a:off x="2846" y="2643"/>
              <a:ext cx="292" cy="253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84" name="Line 52"/>
            <p:cNvSpPr>
              <a:spLocks noChangeShapeType="1"/>
            </p:cNvSpPr>
            <p:nvPr/>
          </p:nvSpPr>
          <p:spPr bwMode="auto">
            <a:xfrm flipV="1">
              <a:off x="3138" y="2562"/>
              <a:ext cx="290" cy="81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85" name="Text Box 53"/>
            <p:cNvSpPr txBox="1">
              <a:spLocks noChangeArrowheads="1"/>
            </p:cNvSpPr>
            <p:nvPr/>
          </p:nvSpPr>
          <p:spPr bwMode="auto">
            <a:xfrm>
              <a:off x="2191" y="331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8486" name="Text Box 54"/>
            <p:cNvSpPr txBox="1">
              <a:spLocks noChangeArrowheads="1"/>
            </p:cNvSpPr>
            <p:nvPr/>
          </p:nvSpPr>
          <p:spPr bwMode="auto">
            <a:xfrm>
              <a:off x="2769" y="3041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8487" name="Text Box 55"/>
            <p:cNvSpPr txBox="1">
              <a:spLocks noChangeArrowheads="1"/>
            </p:cNvSpPr>
            <p:nvPr/>
          </p:nvSpPr>
          <p:spPr bwMode="auto">
            <a:xfrm>
              <a:off x="2473" y="3251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8488" name="Text Box 56"/>
            <p:cNvSpPr txBox="1">
              <a:spLocks noChangeArrowheads="1"/>
            </p:cNvSpPr>
            <p:nvPr/>
          </p:nvSpPr>
          <p:spPr bwMode="auto">
            <a:xfrm>
              <a:off x="1904" y="3426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8489" name="Line 57"/>
            <p:cNvSpPr>
              <a:spLocks noChangeShapeType="1"/>
            </p:cNvSpPr>
            <p:nvPr/>
          </p:nvSpPr>
          <p:spPr bwMode="auto">
            <a:xfrm flipV="1">
              <a:off x="1992" y="3393"/>
              <a:ext cx="286" cy="1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0" name="Line 58"/>
            <p:cNvSpPr>
              <a:spLocks noChangeShapeType="1"/>
            </p:cNvSpPr>
            <p:nvPr/>
          </p:nvSpPr>
          <p:spPr bwMode="auto">
            <a:xfrm flipV="1">
              <a:off x="2273" y="3334"/>
              <a:ext cx="292" cy="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1" name="Line 59"/>
            <p:cNvSpPr>
              <a:spLocks noChangeShapeType="1"/>
            </p:cNvSpPr>
            <p:nvPr/>
          </p:nvSpPr>
          <p:spPr bwMode="auto">
            <a:xfrm flipV="1">
              <a:off x="2560" y="3125"/>
              <a:ext cx="290" cy="2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2" name="Line 60"/>
            <p:cNvSpPr>
              <a:spLocks noChangeShapeType="1"/>
            </p:cNvSpPr>
            <p:nvPr/>
          </p:nvSpPr>
          <p:spPr bwMode="auto">
            <a:xfrm>
              <a:off x="3116" y="3068"/>
              <a:ext cx="148" cy="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3" name="Line 61"/>
            <p:cNvSpPr>
              <a:spLocks noChangeShapeType="1"/>
            </p:cNvSpPr>
            <p:nvPr/>
          </p:nvSpPr>
          <p:spPr bwMode="auto">
            <a:xfrm>
              <a:off x="3120" y="3160"/>
              <a:ext cx="14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4" name="Text Box 62"/>
            <p:cNvSpPr txBox="1">
              <a:spLocks noChangeArrowheads="1"/>
            </p:cNvSpPr>
            <p:nvPr/>
          </p:nvSpPr>
          <p:spPr bwMode="auto">
            <a:xfrm>
              <a:off x="3229" y="2985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PV</a:t>
              </a:r>
            </a:p>
          </p:txBody>
        </p:sp>
        <p:sp>
          <p:nvSpPr>
            <p:cNvPr id="18495" name="Text Box 63"/>
            <p:cNvSpPr txBox="1">
              <a:spLocks noChangeArrowheads="1"/>
            </p:cNvSpPr>
            <p:nvPr/>
          </p:nvSpPr>
          <p:spPr bwMode="auto">
            <a:xfrm>
              <a:off x="3229" y="3077"/>
              <a:ext cx="2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EV</a:t>
              </a:r>
            </a:p>
          </p:txBody>
        </p:sp>
        <p:sp>
          <p:nvSpPr>
            <p:cNvPr id="18496" name="Text Box 64"/>
            <p:cNvSpPr txBox="1">
              <a:spLocks noChangeArrowheads="1"/>
            </p:cNvSpPr>
            <p:nvPr/>
          </p:nvSpPr>
          <p:spPr bwMode="auto">
            <a:xfrm>
              <a:off x="3113" y="3077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o</a:t>
              </a:r>
            </a:p>
          </p:txBody>
        </p:sp>
        <p:sp>
          <p:nvSpPr>
            <p:cNvPr id="18497" name="Text Box 65"/>
            <p:cNvSpPr txBox="1">
              <a:spLocks noChangeArrowheads="1"/>
            </p:cNvSpPr>
            <p:nvPr/>
          </p:nvSpPr>
          <p:spPr bwMode="auto">
            <a:xfrm>
              <a:off x="3110" y="298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</a:p>
          </p:txBody>
        </p:sp>
        <p:sp>
          <p:nvSpPr>
            <p:cNvPr id="18498" name="Line 66"/>
            <p:cNvSpPr>
              <a:spLocks noChangeShapeType="1"/>
            </p:cNvSpPr>
            <p:nvPr/>
          </p:nvSpPr>
          <p:spPr bwMode="auto">
            <a:xfrm flipV="1">
              <a:off x="2843" y="2564"/>
              <a:ext cx="1244" cy="560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499" name="Line 67"/>
            <p:cNvSpPr>
              <a:spLocks noChangeShapeType="1"/>
            </p:cNvSpPr>
            <p:nvPr/>
          </p:nvSpPr>
          <p:spPr bwMode="auto">
            <a:xfrm>
              <a:off x="1979" y="256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500" name="Line 68"/>
            <p:cNvSpPr>
              <a:spLocks noChangeShapeType="1"/>
            </p:cNvSpPr>
            <p:nvPr/>
          </p:nvSpPr>
          <p:spPr bwMode="auto">
            <a:xfrm>
              <a:off x="3718" y="347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501" name="Line 69"/>
            <p:cNvSpPr>
              <a:spLocks noChangeShapeType="1"/>
            </p:cNvSpPr>
            <p:nvPr/>
          </p:nvSpPr>
          <p:spPr bwMode="auto">
            <a:xfrm>
              <a:off x="4008" y="3478"/>
              <a:ext cx="0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502" name="Text Box 70"/>
            <p:cNvSpPr txBox="1">
              <a:spLocks noChangeArrowheads="1"/>
            </p:cNvSpPr>
            <p:nvPr/>
          </p:nvSpPr>
          <p:spPr bwMode="auto">
            <a:xfrm>
              <a:off x="3638" y="351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6</a:t>
              </a:r>
            </a:p>
          </p:txBody>
        </p:sp>
        <p:sp>
          <p:nvSpPr>
            <p:cNvPr id="18503" name="Text Box 71"/>
            <p:cNvSpPr txBox="1">
              <a:spLocks noChangeArrowheads="1"/>
            </p:cNvSpPr>
            <p:nvPr/>
          </p:nvSpPr>
          <p:spPr bwMode="auto">
            <a:xfrm>
              <a:off x="3928" y="3516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7</a:t>
              </a:r>
            </a:p>
          </p:txBody>
        </p:sp>
        <p:sp>
          <p:nvSpPr>
            <p:cNvPr id="18504" name="Line 72"/>
            <p:cNvSpPr>
              <a:spLocks noChangeShapeType="1"/>
            </p:cNvSpPr>
            <p:nvPr/>
          </p:nvSpPr>
          <p:spPr bwMode="auto">
            <a:xfrm>
              <a:off x="3124" y="3260"/>
              <a:ext cx="148" cy="0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309" tIns="46154" rIns="92309" bIns="46154"/>
            <a:lstStyle/>
            <a:p>
              <a:endParaRPr lang="en-US"/>
            </a:p>
          </p:txBody>
        </p:sp>
        <p:sp>
          <p:nvSpPr>
            <p:cNvPr id="18505" name="Text Box 73"/>
            <p:cNvSpPr txBox="1">
              <a:spLocks noChangeArrowheads="1"/>
            </p:cNvSpPr>
            <p:nvPr/>
          </p:nvSpPr>
          <p:spPr bwMode="auto">
            <a:xfrm>
              <a:off x="3233" y="3177"/>
              <a:ext cx="60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Projected EV</a:t>
              </a:r>
            </a:p>
          </p:txBody>
        </p:sp>
        <p:sp>
          <p:nvSpPr>
            <p:cNvPr id="18506" name="Text Box 74"/>
            <p:cNvSpPr txBox="1">
              <a:spLocks noChangeArrowheads="1"/>
            </p:cNvSpPr>
            <p:nvPr/>
          </p:nvSpPr>
          <p:spPr bwMode="auto">
            <a:xfrm>
              <a:off x="3117" y="3177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</a:p>
          </p:txBody>
        </p:sp>
        <p:sp>
          <p:nvSpPr>
            <p:cNvPr id="18507" name="Text Box 75"/>
            <p:cNvSpPr txBox="1">
              <a:spLocks noChangeArrowheads="1"/>
            </p:cNvSpPr>
            <p:nvPr/>
          </p:nvSpPr>
          <p:spPr bwMode="auto">
            <a:xfrm>
              <a:off x="4009" y="2481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</a:p>
          </p:txBody>
        </p:sp>
        <p:sp>
          <p:nvSpPr>
            <p:cNvPr id="18508" name="Text Box 76"/>
            <p:cNvSpPr txBox="1">
              <a:spLocks noChangeArrowheads="1"/>
            </p:cNvSpPr>
            <p:nvPr/>
          </p:nvSpPr>
          <p:spPr bwMode="auto">
            <a:xfrm>
              <a:off x="3057" y="2913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</a:p>
          </p:txBody>
        </p:sp>
        <p:sp>
          <p:nvSpPr>
            <p:cNvPr id="18509" name="Text Box 77"/>
            <p:cNvSpPr txBox="1">
              <a:spLocks noChangeArrowheads="1"/>
            </p:cNvSpPr>
            <p:nvPr/>
          </p:nvSpPr>
          <p:spPr bwMode="auto">
            <a:xfrm>
              <a:off x="3349" y="2777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</a:p>
          </p:txBody>
        </p:sp>
        <p:sp>
          <p:nvSpPr>
            <p:cNvPr id="18510" name="Text Box 78"/>
            <p:cNvSpPr txBox="1">
              <a:spLocks noChangeArrowheads="1"/>
            </p:cNvSpPr>
            <p:nvPr/>
          </p:nvSpPr>
          <p:spPr bwMode="auto">
            <a:xfrm>
              <a:off x="3637" y="2645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309" tIns="46154" rIns="92309" bIns="46154">
              <a:spAutoFit/>
            </a:bodyPr>
            <a:lstStyle>
              <a:lvl1pPr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tabLst>
                  <a:tab pos="292100" algn="l"/>
                  <a:tab pos="571500" algn="l"/>
                </a:tabLs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24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Plan Changes -1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To track job progress, you must follow the plan.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Since plans always change, you must regularly update the plan so that it represents what you currently plan to do.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Of course, you must always keep copies of the original plans. 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Unless the plan differs significantly from the way that you now plan to work, merely add any new tasks and delete the cancelled ones.</a:t>
            </a:r>
          </a:p>
          <a:p>
            <a:pPr marL="0" indent="0"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06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Plan Changes -2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Adding tasks reduces the earned value of all of the planned and completed work.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Similarly, deleting tasks increases the earned values of the planned and completed tasks remaining in the plan.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Most TSP support tools will make these EV and PV adjustments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for </a:t>
            </a:r>
            <a:r>
              <a:rPr lang="en-US" dirty="0">
                <a:latin typeface="Arial" charset="0"/>
              </a:rPr>
              <a:t>you.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For major plan changes, you must make a new plan.</a:t>
            </a:r>
          </a:p>
        </p:txBody>
      </p:sp>
    </p:spTree>
    <p:extLst>
      <p:ext uri="{BB962C8B-B14F-4D97-AF65-F5344CB8AC3E}">
        <p14:creationId xmlns:p14="http://schemas.microsoft.com/office/powerpoint/2010/main" val="428989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</a:rPr>
              <a:t>Task and Schedule Planning and Tracking on Teams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Task and schedule planning works similarly for teams.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team plan is a roll up of team members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 individual plans.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Team status is a roll up of individual team member performance.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advantage of working on a team is that when one team member is ahead of plan and another is behind plan, the team can dynamically redistribute the work to bring the plan into balance.</a:t>
            </a:r>
          </a:p>
          <a:p>
            <a:pPr marL="0" indent="0"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8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TSP Weekly Data -1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01933" y="3763818"/>
            <a:ext cx="8320035" cy="220903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When all team members record their data consistently, TSP teams can track and manage their work precisely.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They know the planned and actual data for each week and for the project to date.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They can measure job status precisely and estimate how long it will take to finish the work. </a:t>
            </a:r>
          </a:p>
        </p:txBody>
      </p:sp>
      <p:pic>
        <p:nvPicPr>
          <p:cNvPr id="22532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88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Question 1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88938" y="3748088"/>
            <a:ext cx="8455025" cy="17526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Is this team ahead of or behind schedule, and by how much?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97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Answer to Question 1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88939" y="3748088"/>
            <a:ext cx="8323262" cy="17526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/>
            <a:r>
              <a:rPr lang="en-US" dirty="0">
                <a:latin typeface="Arial" charset="0"/>
              </a:rPr>
              <a:t>Is this team ahead of or behind schedule, and by how much?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The team has earned only 22.3 EV against a plan of 28.2 EV, so it is clearly behind schedule.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At the current rate of 3.19 EV/</a:t>
            </a:r>
            <a:r>
              <a:rPr lang="en-US" dirty="0" err="1">
                <a:latin typeface="Arial" charset="0"/>
              </a:rPr>
              <a:t>Wk</a:t>
            </a:r>
            <a:r>
              <a:rPr lang="en-US" dirty="0">
                <a:latin typeface="Arial" charset="0"/>
              </a:rPr>
              <a:t>, it will take 1.85 weeks to reach the planned 28.2 EV, so the team is 1.85 weeks behind schedule.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28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Question 2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88939" y="3748088"/>
            <a:ext cx="8323262" cy="17526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Why is the team behind schedule?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5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Answer to Question 2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88939" y="3748088"/>
            <a:ext cx="8323262" cy="17526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Why is the team behind schedule?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Although the team is working more than its planned weekly hours, the work is taking 29% longer than planned.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88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Question 3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8939" y="3748088"/>
            <a:ext cx="8323262" cy="17526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At this rate, can the team members finish on the original plan of 25 weeks?  If not, how late will they be?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20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Answer to Question 3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88938" y="3748088"/>
            <a:ext cx="8323262" cy="20574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At this rate, can the team members finish on the original plan of 25 weeks?  If not, how late will they be?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The team has earned EV at 22.3/7 = 3.186 EV/week.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At this rate, it will take (100-22.3)/3.186 = 24.2 more weeks to finish.  This is 6.2 weeks behind the 25-week plan.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5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Question 4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88938" y="3748088"/>
            <a:ext cx="8323262" cy="1752600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Can this five-person team meet the original schedule?  If not, what help would they need from management to do so?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95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Answer to Question 4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88939" y="3748088"/>
            <a:ext cx="8323262" cy="2133600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en-US" dirty="0">
                <a:latin typeface="Arial" charset="0"/>
              </a:rPr>
              <a:t>Can this five-person team meet the original schedule?  If not, what help would it need from management to do so?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To meet the schedule, it needs to do 77.7 EV of work in 18 weeks, or 4.3 EV a week.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To increase its average EV rate of 3.186 EV a week by 35%, the team must work 35% more hours, or add two team members.</a:t>
            </a:r>
          </a:p>
        </p:txBody>
      </p:sp>
      <p:pic>
        <p:nvPicPr>
          <p:cNvPr id="5" name="Picture 4" descr="S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27288" cy="252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61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Lecture Topics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Why do we need good plans?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Building task and schedule plans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Project tracking with earned value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Projecting project completion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Plan changes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Task and schedule planning and tracking on teams</a:t>
            </a:r>
          </a:p>
        </p:txBody>
      </p:sp>
    </p:spTree>
    <p:extLst>
      <p:ext uri="{BB962C8B-B14F-4D97-AF65-F5344CB8AC3E}">
        <p14:creationId xmlns:p14="http://schemas.microsoft.com/office/powerpoint/2010/main" val="105094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Conclusions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This team increased its task hours somewhat and also spent less time than planned in test.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team also reprioritized the work and slightly reduced the total workload.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It actually finished on the exact day originally planned.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With the PSP, you will precisely know job status and will have the data to manage your own work.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With this knowledge, you will usually meet your commitments.</a:t>
            </a:r>
          </a:p>
          <a:p>
            <a:pPr marL="0" indent="0" eaLnBrk="1" hangingPunct="1"/>
            <a:endParaRPr lang="en-US">
              <a:latin typeface="Arial" charset="0"/>
            </a:endParaRPr>
          </a:p>
          <a:p>
            <a:pPr marL="0" indent="0"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94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Messages to Remember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With the PSP, you can accurately plan and track your own work.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With earned value, you can precisely judge job status and estimate the likely project completion date.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This information will permit you to make accurate and timely management reports.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When your reports indicate potential problems, you should report recommended remedial actions.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On a TSP team, you must tell management what you are doing to solve your own problems.</a:t>
            </a:r>
          </a:p>
        </p:txBody>
      </p:sp>
    </p:spTree>
    <p:extLst>
      <p:ext uri="{BB962C8B-B14F-4D97-AF65-F5344CB8AC3E}">
        <p14:creationId xmlns:p14="http://schemas.microsoft.com/office/powerpoint/2010/main" val="35827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3609879" cy="246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0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Why do we need good plans?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How do you know when your set of tasks will be complete?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What confidence do the people who will receive your product have that you will deliver when promised?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What confidence do you have that others will deliver the product to you when promised?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How do you know the effect of overrunning this week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s tasks on your ability to meet a required completion date?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What is the effect of taking on additional work?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How do you know if there is time to take an extra vacation day without compromising a delivery date?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At what point do you start working excessive overtime in order to make a delivery date?</a:t>
            </a:r>
          </a:p>
        </p:txBody>
      </p:sp>
    </p:spTree>
    <p:extLst>
      <p:ext uri="{BB962C8B-B14F-4D97-AF65-F5344CB8AC3E}">
        <p14:creationId xmlns:p14="http://schemas.microsoft.com/office/powerpoint/2010/main" val="32850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Good Plans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770438"/>
            <a:ext cx="8455025" cy="685800"/>
          </a:xfrm>
        </p:spPr>
        <p:txBody>
          <a:bodyPr/>
          <a:lstStyle/>
          <a:p>
            <a:pPr marL="0" indent="0" algn="ctr" eaLnBrk="1" hangingPunct="1"/>
            <a:r>
              <a:rPr lang="en-US" b="1" i="1">
                <a:latin typeface="Arial" charset="0"/>
              </a:rPr>
              <a:t>What are the characteristics of a good plan?</a:t>
            </a:r>
          </a:p>
        </p:txBody>
      </p:sp>
      <p:pic>
        <p:nvPicPr>
          <p:cNvPr id="6148" name="Picture 4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1398588"/>
            <a:ext cx="3657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41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Task and Schedule Plans - 1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78371" y="1773636"/>
            <a:ext cx="2209800" cy="690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 anchor="ctr"/>
          <a:lstStyle/>
          <a:p>
            <a:pPr marL="176213" indent="-176213">
              <a:lnSpc>
                <a:spcPct val="90000"/>
              </a:lnSpc>
              <a:spcBef>
                <a:spcPct val="0"/>
              </a:spcBef>
              <a:tabLst>
                <a:tab pos="292100" algn="l"/>
                <a:tab pos="571500" algn="l"/>
              </a:tabLst>
            </a:pPr>
            <a:r>
              <a:rPr lang="en-US" sz="1800" b="1"/>
              <a:t>Determine: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ordered task list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857871" y="2969024"/>
            <a:ext cx="2514600" cy="941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 anchor="ctr"/>
          <a:lstStyle/>
          <a:p>
            <a:pPr marL="176213" indent="-176213">
              <a:lnSpc>
                <a:spcPct val="90000"/>
              </a:lnSpc>
              <a:spcBef>
                <a:spcPct val="0"/>
              </a:spcBef>
              <a:tabLst>
                <a:tab pos="292100" algn="l"/>
                <a:tab pos="571500" algn="l"/>
              </a:tabLst>
            </a:pPr>
            <a:r>
              <a:rPr lang="en-US" sz="1800" b="1"/>
              <a:t>Estimate: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size of each task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effort for each task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905871" y="2969024"/>
            <a:ext cx="2819400" cy="941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 anchor="ctr"/>
          <a:lstStyle/>
          <a:p>
            <a:pPr marL="176213" indent="-176213">
              <a:lnSpc>
                <a:spcPct val="90000"/>
              </a:lnSpc>
              <a:spcBef>
                <a:spcPct val="0"/>
              </a:spcBef>
              <a:tabLst>
                <a:tab pos="292100" algn="l"/>
                <a:tab pos="571500" algn="l"/>
              </a:tabLst>
            </a:pPr>
            <a:r>
              <a:rPr lang="en-US" sz="1800" b="1"/>
              <a:t>Determine: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available project hours for each week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857871" y="4367611"/>
            <a:ext cx="58674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 anchor="ctr"/>
          <a:lstStyle/>
          <a:p>
            <a:pPr marL="176213" indent="-176213">
              <a:lnSpc>
                <a:spcPct val="90000"/>
              </a:lnSpc>
              <a:spcBef>
                <a:spcPct val="0"/>
              </a:spcBef>
              <a:tabLst>
                <a:tab pos="292100" algn="l"/>
                <a:tab pos="571500" algn="l"/>
              </a:tabLst>
            </a:pPr>
            <a:r>
              <a:rPr lang="en-US" sz="1800" b="1"/>
              <a:t>Calculate: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a planned completion date for each task</a:t>
            </a:r>
          </a:p>
          <a:p>
            <a:pPr marL="176213" indent="-176213">
              <a:lnSpc>
                <a:spcPct val="90000"/>
              </a:lnSpc>
              <a:spcBef>
                <a:spcPct val="0"/>
              </a:spcBef>
              <a:buFontTx/>
              <a:buChar char="•"/>
              <a:tabLst>
                <a:tab pos="292100" algn="l"/>
                <a:tab pos="571500" algn="l"/>
              </a:tabLst>
            </a:pPr>
            <a:r>
              <a:rPr lang="en-US" sz="1800" b="1"/>
              <a:t>a completion date for the list of tasks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2162671" y="253563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2810371" y="395803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6010771" y="395803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029196" y="1011636"/>
            <a:ext cx="170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/>
              <a:t>Requirements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620246" y="1976836"/>
            <a:ext cx="139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/>
              <a:t>Availability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178671" y="1818086"/>
            <a:ext cx="122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/>
              <a:t>Historical</a:t>
            </a:r>
            <a:br>
              <a:rPr lang="en-US" sz="1800" b="1" i="1"/>
            </a:br>
            <a:r>
              <a:rPr lang="en-US" sz="1800" b="1" i="1"/>
              <a:t>Data</a:t>
            </a: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3483471" y="253563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6010771" y="253563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1578471" y="1364061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327896" y="5877324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/>
              <a:t>Task and Schedule Plans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4486771" y="5501086"/>
            <a:ext cx="6096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8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Task and Schedule Plans - 2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04800" y="1299426"/>
            <a:ext cx="3567113" cy="267853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>
            <a:spAutoFit/>
          </a:bodyPr>
          <a:lstStyle/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</a:t>
            </a:r>
            <a:r>
              <a:rPr lang="en-US" sz="1400" b="1" u="sng" dirty="0"/>
              <a:t>Task No.</a:t>
            </a:r>
            <a:r>
              <a:rPr lang="en-US" sz="1400" b="1" dirty="0"/>
              <a:t>	 </a:t>
            </a:r>
            <a:r>
              <a:rPr lang="en-US" sz="1400" b="1" u="sng" dirty="0"/>
              <a:t>Task</a:t>
            </a:r>
            <a:r>
              <a:rPr lang="en-US" sz="1400" u="sng" dirty="0"/>
              <a:t> </a:t>
            </a:r>
            <a:r>
              <a:rPr lang="en-US" sz="1400" b="1" dirty="0"/>
              <a:t>	</a:t>
            </a:r>
            <a:r>
              <a:rPr lang="en-US" sz="1400" b="1" u="sng" dirty="0"/>
              <a:t>Est. Hrs.</a:t>
            </a:r>
            <a:r>
              <a:rPr lang="en-US" sz="1400" b="1" dirty="0"/>
              <a:t>	</a:t>
            </a:r>
            <a:r>
              <a:rPr lang="en-US" sz="1400" b="1" u="sng" dirty="0"/>
              <a:t>Cum Est. </a:t>
            </a:r>
            <a:r>
              <a:rPr lang="en-US" sz="1400" b="1" u="sng" dirty="0" err="1"/>
              <a:t>Hrs</a:t>
            </a:r>
            <a:endParaRPr lang="en-US" sz="1400" b="1" u="sng" dirty="0"/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1	Item 1 DLD	8	8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 	2	Item</a:t>
            </a:r>
            <a:r>
              <a:rPr lang="en-US" sz="1400" dirty="0"/>
              <a:t> </a:t>
            </a:r>
            <a:r>
              <a:rPr lang="en-US" sz="1400" b="1" dirty="0"/>
              <a:t>1 DLDR 	 4	12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3	Item</a:t>
            </a:r>
            <a:r>
              <a:rPr lang="en-US" sz="1400" dirty="0"/>
              <a:t> </a:t>
            </a:r>
            <a:r>
              <a:rPr lang="en-US" sz="1400" b="1" dirty="0"/>
              <a:t>1 CODE	10	22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4	Item</a:t>
            </a:r>
            <a:r>
              <a:rPr lang="en-US" sz="1400" dirty="0"/>
              <a:t> </a:t>
            </a:r>
            <a:r>
              <a:rPr lang="en-US" sz="1400" b="1" dirty="0"/>
              <a:t>1 CR	 5	27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5	Item</a:t>
            </a:r>
            <a:r>
              <a:rPr lang="en-US" sz="1400" dirty="0"/>
              <a:t> </a:t>
            </a:r>
            <a:r>
              <a:rPr lang="en-US" sz="1400" b="1" dirty="0"/>
              <a:t>1 UT	 2	29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6	Item</a:t>
            </a:r>
            <a:r>
              <a:rPr lang="en-US" sz="1400" dirty="0"/>
              <a:t> </a:t>
            </a:r>
            <a:r>
              <a:rPr lang="en-US" sz="1400" b="1" dirty="0"/>
              <a:t>2 DLD	 9	38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7	Item</a:t>
            </a:r>
            <a:r>
              <a:rPr lang="en-US" sz="1400" dirty="0"/>
              <a:t> </a:t>
            </a:r>
            <a:r>
              <a:rPr lang="en-US" sz="1400" b="1" dirty="0"/>
              <a:t>2 DLDR	 4	42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8	Item</a:t>
            </a:r>
            <a:r>
              <a:rPr lang="en-US" sz="1400" dirty="0"/>
              <a:t> </a:t>
            </a:r>
            <a:r>
              <a:rPr lang="en-US" sz="1400" b="1" dirty="0"/>
              <a:t>2 CODE	12	54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 	9	Item</a:t>
            </a:r>
            <a:r>
              <a:rPr lang="en-US" sz="1400" dirty="0"/>
              <a:t> </a:t>
            </a:r>
            <a:r>
              <a:rPr lang="en-US" sz="1400" b="1" dirty="0"/>
              <a:t>2 CR	 5	59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10	Item</a:t>
            </a:r>
            <a:r>
              <a:rPr lang="en-US" sz="1400" dirty="0"/>
              <a:t> </a:t>
            </a:r>
            <a:r>
              <a:rPr lang="en-US" sz="1400" b="1" dirty="0"/>
              <a:t>2 UT	3	62</a:t>
            </a:r>
          </a:p>
          <a:p>
            <a:pPr>
              <a:tabLst>
                <a:tab pos="228600" algn="ctr"/>
                <a:tab pos="685800" algn="l"/>
                <a:tab pos="2003425" algn="ctr"/>
                <a:tab pos="2862263" algn="ctr"/>
                <a:tab pos="4114800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 11	PM	1	63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1054951"/>
            <a:ext cx="3173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/>
              <a:t>ORDERED TASK LIST WITH EFFORT ESTIMATES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62000" y="4619625"/>
            <a:ext cx="2667000" cy="138587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>
            <a:spAutoFit/>
          </a:bodyPr>
          <a:lstStyle/>
          <a:p>
            <a:pPr>
              <a:tabLst>
                <a:tab pos="228600" algn="ctr"/>
                <a:tab pos="1027113" algn="ctr"/>
                <a:tab pos="1890713" algn="ctr"/>
                <a:tab pos="3200400" algn="l"/>
              </a:tabLst>
            </a:pPr>
            <a:r>
              <a:rPr lang="en-US" sz="1400" b="1" dirty="0"/>
              <a:t>	</a:t>
            </a:r>
            <a:r>
              <a:rPr lang="en-US" sz="1400" b="1" u="sng" dirty="0"/>
              <a:t>Week No.</a:t>
            </a:r>
            <a:r>
              <a:rPr lang="en-US" sz="1400" b="1" dirty="0"/>
              <a:t>	</a:t>
            </a:r>
            <a:r>
              <a:rPr lang="en-US" sz="1400" b="1" u="sng" dirty="0"/>
              <a:t>Plan Hrs.</a:t>
            </a:r>
            <a:r>
              <a:rPr lang="en-US" sz="1400" b="1" dirty="0"/>
              <a:t>	</a:t>
            </a:r>
            <a:r>
              <a:rPr lang="en-US" sz="1400" b="1" u="sng" dirty="0"/>
              <a:t>Cum Plan Hrs.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	1	15	15</a:t>
            </a:r>
          </a:p>
          <a:p>
            <a:pPr>
              <a:tabLst>
                <a:tab pos="228600" algn="ctr"/>
                <a:tab pos="1027113" algn="ctr"/>
                <a:tab pos="1890713" algn="ctr"/>
                <a:tab pos="3200400" algn="l"/>
              </a:tabLst>
            </a:pPr>
            <a:r>
              <a:rPr lang="en-US" sz="1400" b="1" dirty="0"/>
              <a:t>	2	15	30</a:t>
            </a:r>
          </a:p>
          <a:p>
            <a:pPr>
              <a:tabLst>
                <a:tab pos="228600" algn="ctr"/>
                <a:tab pos="1027113" algn="ctr"/>
                <a:tab pos="1890713" algn="ctr"/>
                <a:tab pos="3200400" algn="l"/>
              </a:tabLst>
            </a:pPr>
            <a:r>
              <a:rPr lang="en-US" sz="1400" b="1" dirty="0"/>
              <a:t>	3	15	45</a:t>
            </a:r>
          </a:p>
          <a:p>
            <a:pPr>
              <a:tabLst>
                <a:tab pos="228600" algn="ctr"/>
                <a:tab pos="1027113" algn="ctr"/>
                <a:tab pos="1890713" algn="ctr"/>
                <a:tab pos="3200400" algn="l"/>
              </a:tabLst>
            </a:pPr>
            <a:r>
              <a:rPr lang="en-US" sz="1400" b="1" dirty="0"/>
              <a:t>	4	15	60</a:t>
            </a:r>
          </a:p>
          <a:p>
            <a:pPr>
              <a:tabLst>
                <a:tab pos="228600" algn="ctr"/>
                <a:tab pos="1027113" algn="ctr"/>
                <a:tab pos="1890713" algn="ctr"/>
                <a:tab pos="3200400" algn="l"/>
              </a:tabLst>
            </a:pPr>
            <a:r>
              <a:rPr lang="en-US" sz="1400" b="1" dirty="0"/>
              <a:t>	5	15	75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92213" y="4383088"/>
            <a:ext cx="17922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SCHEDULE AVAILABILITY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545013" y="1299426"/>
            <a:ext cx="4217987" cy="28939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>
            <a:spAutoFit/>
          </a:bodyPr>
          <a:lstStyle/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</a:t>
            </a:r>
            <a:r>
              <a:rPr lang="en-US" sz="1400" b="1" u="sng" dirty="0"/>
              <a:t>Task No.</a:t>
            </a:r>
            <a:r>
              <a:rPr lang="en-US" sz="1400" b="1" dirty="0"/>
              <a:t>	 </a:t>
            </a:r>
            <a:r>
              <a:rPr lang="en-US" sz="1400" b="1" u="sng" dirty="0"/>
              <a:t>Task</a:t>
            </a:r>
            <a:r>
              <a:rPr lang="en-US" sz="1400" u="sng" dirty="0"/>
              <a:t> </a:t>
            </a:r>
            <a:r>
              <a:rPr lang="en-US" sz="1400" b="1" dirty="0"/>
              <a:t>	 </a:t>
            </a:r>
            <a:r>
              <a:rPr lang="en-US" sz="1400" b="1" u="sng" dirty="0"/>
              <a:t>Est. Hrs.</a:t>
            </a:r>
            <a:r>
              <a:rPr lang="en-US" sz="1400" b="1" dirty="0"/>
              <a:t>	</a:t>
            </a:r>
            <a:r>
              <a:rPr lang="en-US" sz="1400" b="1" u="sng" dirty="0"/>
              <a:t>Cum Est. Hrs.</a:t>
            </a:r>
            <a:r>
              <a:rPr lang="en-US" sz="1400" b="1" dirty="0"/>
              <a:t>	</a:t>
            </a:r>
            <a:r>
              <a:rPr lang="en-US" sz="1400" b="1" u="sng" dirty="0"/>
              <a:t>Week No.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1	Item 1 DLD	8	8	1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 	2	Item</a:t>
            </a:r>
            <a:r>
              <a:rPr lang="en-US" sz="1400" dirty="0"/>
              <a:t> </a:t>
            </a:r>
            <a:r>
              <a:rPr lang="en-US" sz="1400" b="1" dirty="0"/>
              <a:t>1 DLDR 	 4	12	1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3	Item</a:t>
            </a:r>
            <a:r>
              <a:rPr lang="en-US" sz="1400" dirty="0"/>
              <a:t> </a:t>
            </a:r>
            <a:r>
              <a:rPr lang="en-US" sz="1400" b="1" dirty="0"/>
              <a:t>1 CODE	10	22	2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4	Item</a:t>
            </a:r>
            <a:r>
              <a:rPr lang="en-US" sz="1400" dirty="0"/>
              <a:t> </a:t>
            </a:r>
            <a:r>
              <a:rPr lang="en-US" sz="1400" b="1" dirty="0"/>
              <a:t>1 CR	 5	27	2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5	Item</a:t>
            </a:r>
            <a:r>
              <a:rPr lang="en-US" sz="1400" dirty="0"/>
              <a:t> </a:t>
            </a:r>
            <a:r>
              <a:rPr lang="en-US" sz="1400" b="1" dirty="0"/>
              <a:t>1 UT	 2	29	2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6	Item</a:t>
            </a:r>
            <a:r>
              <a:rPr lang="en-US" sz="1400" dirty="0"/>
              <a:t> </a:t>
            </a:r>
            <a:r>
              <a:rPr lang="en-US" sz="1400" b="1" dirty="0"/>
              <a:t>2 DLD	 9	38	3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7	Item</a:t>
            </a:r>
            <a:r>
              <a:rPr lang="en-US" sz="1400" dirty="0"/>
              <a:t> </a:t>
            </a:r>
            <a:r>
              <a:rPr lang="en-US" sz="1400" b="1" dirty="0"/>
              <a:t>2 DLDR	 4	42	3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8	Item</a:t>
            </a:r>
            <a:r>
              <a:rPr lang="en-US" sz="1400" dirty="0"/>
              <a:t> </a:t>
            </a:r>
            <a:r>
              <a:rPr lang="en-US" sz="1400" b="1" dirty="0"/>
              <a:t>2 CODE	12	54	4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 	9	Item</a:t>
            </a:r>
            <a:r>
              <a:rPr lang="en-US" sz="1400" dirty="0"/>
              <a:t> </a:t>
            </a:r>
            <a:r>
              <a:rPr lang="en-US" sz="1400" b="1" dirty="0"/>
              <a:t>2 CR	 5	59	4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10	Item</a:t>
            </a:r>
            <a:r>
              <a:rPr lang="en-US" sz="1400" dirty="0"/>
              <a:t> </a:t>
            </a:r>
            <a:r>
              <a:rPr lang="en-US" sz="1400" b="1" dirty="0"/>
              <a:t>2 UT	3	62	5</a:t>
            </a:r>
          </a:p>
          <a:p>
            <a:pPr>
              <a:tabLst>
                <a:tab pos="228600" algn="ctr"/>
                <a:tab pos="685800" algn="l"/>
                <a:tab pos="1882775" algn="ctr"/>
                <a:tab pos="2797175" algn="ctr"/>
                <a:tab pos="3776663" algn="ctr"/>
                <a:tab pos="5029200" algn="ctr"/>
                <a:tab pos="5943600" algn="ctr"/>
                <a:tab pos="6858000" algn="ctr"/>
                <a:tab pos="7772400" algn="ctr"/>
              </a:tabLst>
            </a:pPr>
            <a:r>
              <a:rPr lang="en-US" sz="1400" b="1" dirty="0"/>
              <a:t>	 11	PM	1	63	5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016500" y="4627563"/>
            <a:ext cx="3276600" cy="160131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2309" tIns="46154" rIns="92309" bIns="46154">
            <a:spAutoFit/>
          </a:bodyPr>
          <a:lstStyle/>
          <a:p>
            <a:pPr>
              <a:tabLst>
                <a:tab pos="228600" algn="ctr"/>
                <a:tab pos="968375" algn="ctr"/>
                <a:tab pos="1882775" algn="ctr"/>
                <a:tab pos="2743200" algn="ctr"/>
                <a:tab pos="3200400" algn="l"/>
              </a:tabLst>
            </a:pPr>
            <a:r>
              <a:rPr lang="en-US" sz="1400" b="1"/>
              <a:t>	</a:t>
            </a:r>
            <a:r>
              <a:rPr lang="en-US" sz="1400" b="1" u="sng"/>
              <a:t>Week No.</a:t>
            </a:r>
            <a:r>
              <a:rPr lang="en-US" sz="1400" b="1"/>
              <a:t>	</a:t>
            </a:r>
            <a:r>
              <a:rPr lang="en-US" sz="1400" b="1" u="sng"/>
              <a:t>Plan Hrs.</a:t>
            </a:r>
            <a:r>
              <a:rPr lang="en-US" sz="1400" b="1"/>
              <a:t>	</a:t>
            </a:r>
            <a:r>
              <a:rPr lang="en-US" sz="1400" b="1" u="sng"/>
              <a:t>Cum Plan Hrs.</a:t>
            </a:r>
            <a:r>
              <a:rPr lang="en-US" sz="1400" b="1"/>
              <a:t>	</a:t>
            </a:r>
            <a:r>
              <a:rPr lang="en-US" sz="1400" b="1" u="sng"/>
              <a:t>Task Nos</a:t>
            </a:r>
            <a:r>
              <a:rPr lang="en-US" sz="1400" b="1"/>
              <a:t>. 	1	15	15	1,2</a:t>
            </a:r>
          </a:p>
          <a:p>
            <a:pPr>
              <a:tabLst>
                <a:tab pos="228600" algn="ctr"/>
                <a:tab pos="968375" algn="ctr"/>
                <a:tab pos="1882775" algn="ctr"/>
                <a:tab pos="2743200" algn="ctr"/>
                <a:tab pos="3200400" algn="l"/>
              </a:tabLst>
            </a:pPr>
            <a:r>
              <a:rPr lang="en-US" sz="1400" b="1"/>
              <a:t>	2	15	30	3,4,5</a:t>
            </a:r>
          </a:p>
          <a:p>
            <a:pPr>
              <a:tabLst>
                <a:tab pos="228600" algn="ctr"/>
                <a:tab pos="968375" algn="ctr"/>
                <a:tab pos="1882775" algn="ctr"/>
                <a:tab pos="2743200" algn="ctr"/>
                <a:tab pos="3200400" algn="l"/>
              </a:tabLst>
            </a:pPr>
            <a:r>
              <a:rPr lang="en-US" sz="1400" b="1"/>
              <a:t>	3	15	45	6,7</a:t>
            </a:r>
          </a:p>
          <a:p>
            <a:pPr>
              <a:tabLst>
                <a:tab pos="228600" algn="ctr"/>
                <a:tab pos="968375" algn="ctr"/>
                <a:tab pos="1882775" algn="ctr"/>
                <a:tab pos="2743200" algn="ctr"/>
                <a:tab pos="3200400" algn="l"/>
              </a:tabLst>
            </a:pPr>
            <a:r>
              <a:rPr lang="en-US" sz="1400" b="1"/>
              <a:t>	4	15	60	8,9</a:t>
            </a:r>
          </a:p>
          <a:p>
            <a:pPr>
              <a:tabLst>
                <a:tab pos="228600" algn="ctr"/>
                <a:tab pos="968375" algn="ctr"/>
                <a:tab pos="1882775" algn="ctr"/>
                <a:tab pos="2743200" algn="ctr"/>
                <a:tab pos="3200400" algn="l"/>
              </a:tabLst>
            </a:pPr>
            <a:r>
              <a:rPr lang="en-US" sz="1400" b="1"/>
              <a:t>	5	15	75	10,11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022975" y="4383088"/>
            <a:ext cx="1263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SCHEDULE PLAN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3960485" y="2362200"/>
            <a:ext cx="526393" cy="3429000"/>
          </a:xfrm>
          <a:prstGeom prst="rightArrow">
            <a:avLst>
              <a:gd name="adj1" fmla="val 49352"/>
              <a:gd name="adj2" fmla="val 62599"/>
            </a:avLst>
          </a:prstGeom>
          <a:solidFill>
            <a:srgbClr val="005695"/>
          </a:solidFill>
          <a:ln w="3175">
            <a:noFill/>
            <a:miter lim="800000"/>
            <a:headEnd/>
            <a:tailEnd/>
          </a:ln>
        </p:spPr>
        <p:txBody>
          <a:bodyPr wrap="none" lIns="92309" tIns="46154" rIns="92309" bIns="46154" anchor="ctr"/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199188" y="1054951"/>
            <a:ext cx="9112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TASK PLAN</a:t>
            </a:r>
          </a:p>
        </p:txBody>
      </p:sp>
    </p:spTree>
    <p:extLst>
      <p:ext uri="{BB962C8B-B14F-4D97-AF65-F5344CB8AC3E}">
        <p14:creationId xmlns:p14="http://schemas.microsoft.com/office/powerpoint/2010/main" val="319388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Project Tracking - 1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Project tracking would be simple if</a:t>
            </a:r>
          </a:p>
          <a:p>
            <a:pPr lvl="1" eaLnBrk="1" hangingPunct="1"/>
            <a:r>
              <a:rPr lang="en-US">
                <a:latin typeface="Arial" charset="0"/>
              </a:rPr>
              <a:t>we always completed tasks in the planned order</a:t>
            </a:r>
          </a:p>
          <a:p>
            <a:pPr lvl="1" eaLnBrk="1" hangingPunct="1"/>
            <a:r>
              <a:rPr lang="en-US">
                <a:latin typeface="Arial" charset="0"/>
              </a:rPr>
              <a:t>no tasks were added or deleted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But this never happens.</a:t>
            </a:r>
          </a:p>
          <a:p>
            <a:pPr lvl="1" eaLnBrk="1" hangingPunct="1"/>
            <a:r>
              <a:rPr lang="en-US">
                <a:latin typeface="Arial" charset="0"/>
              </a:rPr>
              <a:t>Requirements always change.</a:t>
            </a:r>
          </a:p>
          <a:p>
            <a:pPr lvl="1" eaLnBrk="1" hangingPunct="1"/>
            <a:r>
              <a:rPr lang="en-US">
                <a:latin typeface="Arial" charset="0"/>
              </a:rPr>
              <a:t>Tasks get cancelled or deferred.</a:t>
            </a:r>
          </a:p>
          <a:p>
            <a:pPr lvl="1" eaLnBrk="1" hangingPunct="1"/>
            <a:r>
              <a:rPr lang="en-US">
                <a:latin typeface="Arial" charset="0"/>
              </a:rPr>
              <a:t>Some tasks are dropped, and others are added.</a:t>
            </a:r>
          </a:p>
          <a:p>
            <a:pPr lvl="1" eaLnBrk="1" hangingPunct="1"/>
            <a:r>
              <a:rPr lang="en-US">
                <a:latin typeface="Arial" charset="0"/>
              </a:rPr>
              <a:t>Estimating errors are common.</a:t>
            </a:r>
          </a:p>
        </p:txBody>
      </p:sp>
    </p:spTree>
    <p:extLst>
      <p:ext uri="{BB962C8B-B14F-4D97-AF65-F5344CB8AC3E}">
        <p14:creationId xmlns:p14="http://schemas.microsoft.com/office/powerpoint/2010/main" val="36070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Project Tracking - 2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To track project status in a dynamic environment, you need a way to assign a value that measures the contribution of each task towards the whole project.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Then you can</a:t>
            </a:r>
          </a:p>
          <a:p>
            <a:pPr lvl="1" eaLnBrk="1" hangingPunct="1"/>
            <a:r>
              <a:rPr lang="en-US">
                <a:latin typeface="Arial" charset="0"/>
              </a:rPr>
              <a:t>add up the value of the completed tasks</a:t>
            </a:r>
          </a:p>
          <a:p>
            <a:pPr lvl="1" eaLnBrk="1" hangingPunct="1"/>
            <a:r>
              <a:rPr lang="en-US">
                <a:latin typeface="Arial" charset="0"/>
              </a:rPr>
              <a:t>compare this value to the value of the total job</a:t>
            </a:r>
          </a:p>
          <a:p>
            <a:pPr lvl="1" eaLnBrk="1" hangingPunct="1"/>
            <a:r>
              <a:rPr lang="en-US">
                <a:latin typeface="Arial" charset="0"/>
              </a:rPr>
              <a:t>calculate the percentage of job completion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PSP does this with a method called earned value (EV).</a:t>
            </a:r>
          </a:p>
        </p:txBody>
      </p:sp>
    </p:spTree>
    <p:extLst>
      <p:ext uri="{BB962C8B-B14F-4D97-AF65-F5344CB8AC3E}">
        <p14:creationId xmlns:p14="http://schemas.microsoft.com/office/powerpoint/2010/main" val="49207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92</TotalTime>
  <Words>1879</Words>
  <Application>Microsoft Office PowerPoint</Application>
  <PresentationFormat>On-screen Show (4:3)</PresentationFormat>
  <Paragraphs>374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MS PGothic</vt:lpstr>
      <vt:lpstr>Arial</vt:lpstr>
      <vt:lpstr>Calibri</vt:lpstr>
      <vt:lpstr>PSP Template</vt:lpstr>
      <vt:lpstr>PSP Fundamentals Schedule Planning and Tracking</vt:lpstr>
      <vt:lpstr>PowerPoint Presentation</vt:lpstr>
      <vt:lpstr>Lecture Topics </vt:lpstr>
      <vt:lpstr>Why do we need good plans?</vt:lpstr>
      <vt:lpstr>Good Plans</vt:lpstr>
      <vt:lpstr>Task and Schedule Plans - 1</vt:lpstr>
      <vt:lpstr>Task and Schedule Plans - 2</vt:lpstr>
      <vt:lpstr>Project Tracking - 1</vt:lpstr>
      <vt:lpstr>Project Tracking - 2 </vt:lpstr>
      <vt:lpstr>Earned Value</vt:lpstr>
      <vt:lpstr>Example – Planned Value</vt:lpstr>
      <vt:lpstr>Example - Earned Value</vt:lpstr>
      <vt:lpstr>Rules of Earned Value</vt:lpstr>
      <vt:lpstr>Earned Value Tracking</vt:lpstr>
      <vt:lpstr>Projecting Individual Project Completion</vt:lpstr>
      <vt:lpstr>Projecting Project Completion - 1</vt:lpstr>
      <vt:lpstr>Projecting Project Completion - 2</vt:lpstr>
      <vt:lpstr>Plan Changes -1</vt:lpstr>
      <vt:lpstr>Plan Changes -2</vt:lpstr>
      <vt:lpstr>Task and Schedule Planning and Tracking on Teams</vt:lpstr>
      <vt:lpstr>Example TSP Weekly Data -1 </vt:lpstr>
      <vt:lpstr>Question 1 </vt:lpstr>
      <vt:lpstr>Answer to Question 1 </vt:lpstr>
      <vt:lpstr>Question 2 </vt:lpstr>
      <vt:lpstr>Answer to Question 2 </vt:lpstr>
      <vt:lpstr>Question 3 </vt:lpstr>
      <vt:lpstr>Answer to Question 3 </vt:lpstr>
      <vt:lpstr>Question 4 </vt:lpstr>
      <vt:lpstr>Answer to Question 4 </vt:lpstr>
      <vt:lpstr>Conclusions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21</cp:revision>
  <cp:lastPrinted>2015-11-05T19:18:24Z</cp:lastPrinted>
  <dcterms:created xsi:type="dcterms:W3CDTF">2016-03-14T18:33:10Z</dcterms:created>
  <dcterms:modified xsi:type="dcterms:W3CDTF">2018-09-06T00:14:52Z</dcterms:modified>
</cp:coreProperties>
</file>